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092">
          <p15:clr>
            <a:srgbClr val="A4A3A4"/>
          </p15:clr>
        </p15:guide>
        <p15:guide id="2" pos="3840">
          <p15:clr>
            <a:srgbClr val="A4A3A4"/>
          </p15:clr>
        </p15:guide>
      </p15:sldGuideLst>
    </p:ext>
    <p:ext uri="http://customooxmlschemas.google.com/">
      <go:slidesCustomData xmlns:go="http://customooxmlschemas.google.com/" r:id="rId42" roundtripDataSignature="AMtx7mgKo1yNZpC52XZckLty3nCL/gGYY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092"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customschemas.google.com/relationships/presentationmetadata" Target="metadata"/><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p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0: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309" name="Google Shape;309;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7" name="Google Shape;317;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3" name="Google Shape;323;p1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For the Trainer: </a:t>
            </a:r>
            <a:endParaRPr/>
          </a:p>
          <a:p>
            <a:pPr indent="0" lvl="0" marL="0" marR="0" rtl="0" algn="l">
              <a:lnSpc>
                <a:spcPct val="100000"/>
              </a:lnSpc>
              <a:spcBef>
                <a:spcPts val="360"/>
              </a:spcBef>
              <a:spcAft>
                <a:spcPts val="0"/>
              </a:spcAft>
              <a:buClr>
                <a:schemeClr val="dk1"/>
              </a:buClr>
              <a:buSzPts val="1200"/>
              <a:buFont typeface="Calibri"/>
              <a:buNone/>
            </a:pPr>
            <a:r>
              <a:rPr lang="de-DE"/>
              <a:t>To be considered for funding a proposal must achieve a pre-defined qualifying score on each criterion, and an overall qualifying score. Qualifying scores vary according to the type of action – and between the first and second stage proposals in the case of two-stage procedures.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24" name="Google Shape;324;p1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1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1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8" name="Google Shape;348;p14: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4: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350" name="Google Shape;350;p14: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4" name="Google Shape;364;p1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0" name="Google Shape;370;p1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Hand out the evaluation text in paper copy. PWC participants read the evaluation, discuss in small group, and give score. Discuss and provide feedback.</a:t>
            </a:r>
            <a:endParaRPr/>
          </a:p>
        </p:txBody>
      </p:sp>
      <p:sp>
        <p:nvSpPr>
          <p:cNvPr id="371" name="Google Shape;371;p1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7" name="Google Shape;377;p1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1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1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2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5" name="Google Shape;395;p21: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Proposal was not funded. First shortcoming seems a bit bureaucratic assessment; website in M4 is not unusual. Third shortcoming is a pity that proposers have forgotten it; don‘t forget these budget justifications if they are required.</a:t>
            </a:r>
            <a:endParaRPr/>
          </a:p>
        </p:txBody>
      </p:sp>
      <p:sp>
        <p:nvSpPr>
          <p:cNvPr id="396" name="Google Shape;396;p21: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2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p22: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2: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p2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8" name="Google Shape;408;p2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a:t>Link to standard application form included: possibly copy in chat, so that all participants can download it immediately during the PWC.</a:t>
            </a:r>
            <a:endParaRPr/>
          </a:p>
        </p:txBody>
      </p:sp>
      <p:sp>
        <p:nvSpPr>
          <p:cNvPr id="409" name="Google Shape;409;p2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2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5: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7" name="Google Shape;437;p2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2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2" name="Google Shape;442;p2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p27: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2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28: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2" name="Google Shape;452;p2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9: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3: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3: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30: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3" name="Google Shape;463;p3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31: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32: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p33: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9" name="Google Shape;479;p33: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3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3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6" name="Shape 496"/>
        <p:cNvGrpSpPr/>
        <p:nvPr/>
      </p:nvGrpSpPr>
      <p:grpSpPr>
        <a:xfrm>
          <a:off x="0" y="0"/>
          <a:ext cx="0" cy="0"/>
          <a:chOff x="0" y="0"/>
          <a:chExt cx="0" cy="0"/>
        </a:xfrm>
      </p:grpSpPr>
      <p:sp>
        <p:nvSpPr>
          <p:cNvPr id="497" name="Google Shape;497;p3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8" name="Google Shape;498;p3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i="1"/>
          </a:p>
        </p:txBody>
      </p:sp>
      <p:sp>
        <p:nvSpPr>
          <p:cNvPr id="499" name="Google Shape;499;p3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36: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4:notes"/>
          <p:cNvSpPr txBox="1"/>
          <p:nvPr>
            <p:ph idx="1" type="body"/>
          </p:nvPr>
        </p:nvSpPr>
        <p:spPr>
          <a:xfrm>
            <a:off x="679768" y="4777194"/>
            <a:ext cx="5438140" cy="3908614"/>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4: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5: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de-DE" sz="1200"/>
              <a:t>Comment for Trainer on process:</a:t>
            </a:r>
            <a:endParaRPr/>
          </a:p>
          <a:p>
            <a:pPr indent="0" lvl="0" marL="0" rtl="0" algn="l">
              <a:spcBef>
                <a:spcPts val="0"/>
              </a:spcBef>
              <a:spcAft>
                <a:spcPts val="0"/>
              </a:spcAft>
              <a:buNone/>
            </a:pPr>
            <a:r>
              <a:rPr lang="de-DE" sz="1200"/>
              <a:t>1) Eligible to undergo the evalutation</a:t>
            </a:r>
            <a:endParaRPr sz="1200"/>
          </a:p>
          <a:p>
            <a:pPr indent="0" lvl="0" marL="0" rtl="0" algn="l">
              <a:spcBef>
                <a:spcPts val="0"/>
              </a:spcBef>
              <a:spcAft>
                <a:spcPts val="0"/>
              </a:spcAft>
              <a:buNone/>
            </a:pPr>
            <a:r>
              <a:rPr lang="de-DE" sz="1200"/>
              <a:t>2) The evaluation process has three phases</a:t>
            </a:r>
            <a:endParaRPr sz="1200"/>
          </a:p>
          <a:p>
            <a:pPr indent="0" lvl="0" marL="0" rtl="0" algn="l">
              <a:spcBef>
                <a:spcPts val="0"/>
              </a:spcBef>
              <a:spcAft>
                <a:spcPts val="0"/>
              </a:spcAft>
              <a:buNone/>
            </a:pPr>
            <a:r>
              <a:rPr b="1" lang="de-DE" sz="1200"/>
              <a:t>Phase 1 </a:t>
            </a:r>
            <a:r>
              <a:rPr lang="de-DE" sz="1200"/>
              <a:t>– Individual evaluation: Experts evaluate proposals individually, giving a score for each evaluation criteria with explanatory comments (each full proposal is evaluated by at least three experts)</a:t>
            </a:r>
            <a:endParaRPr/>
          </a:p>
          <a:p>
            <a:pPr indent="0" lvl="0" marL="0" rtl="0" algn="l">
              <a:spcBef>
                <a:spcPts val="0"/>
              </a:spcBef>
              <a:spcAft>
                <a:spcPts val="0"/>
              </a:spcAft>
              <a:buNone/>
            </a:pPr>
            <a:r>
              <a:rPr b="1" lang="de-DE" sz="1200"/>
              <a:t>Phase 2 </a:t>
            </a:r>
            <a:r>
              <a:rPr lang="de-DE" sz="1200"/>
              <a:t>– Consensus group: All experts who have evaluated the same proposals meet in a consensus group to agree on a common position, including comments and scores (each consensus group is assisted by a moderator who is in general a Commission official)</a:t>
            </a:r>
            <a:endParaRPr/>
          </a:p>
          <a:p>
            <a:pPr indent="0" lvl="0" marL="0" rtl="0" algn="l">
              <a:spcBef>
                <a:spcPts val="0"/>
              </a:spcBef>
              <a:spcAft>
                <a:spcPts val="0"/>
              </a:spcAft>
              <a:buNone/>
            </a:pPr>
            <a:r>
              <a:rPr b="1" lang="de-DE" sz="1200"/>
              <a:t>Phase 3 </a:t>
            </a:r>
            <a:r>
              <a:rPr lang="de-DE" sz="1200"/>
              <a:t>– Panel review: The panel recommends a priority</a:t>
            </a:r>
            <a:endParaRPr sz="12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245" name="Google Shape;245;p5: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6: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6: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6: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266" name="Google Shape;266;p6: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7: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p7: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278" name="Google Shape;278;p7: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8: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8: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289" name="Google Shape;289;p8: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9:notes"/>
          <p:cNvSpPr txBox="1"/>
          <p:nvPr>
            <p:ph idx="3" type="hdr"/>
          </p:nvPr>
        </p:nvSpPr>
        <p:spPr>
          <a:xfrm>
            <a:off x="0" y="0"/>
            <a:ext cx="2945659" cy="49805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b="0" i="0" lang="de-DE" sz="1200" u="none" cap="none" strike="noStrike">
                <a:solidFill>
                  <a:srgbClr val="000000"/>
                </a:solidFill>
                <a:latin typeface="Calibri"/>
                <a:ea typeface="Calibri"/>
                <a:cs typeface="Calibri"/>
                <a:sym typeface="Calibri"/>
              </a:rPr>
              <a:t>IncoNet EaP Winter School 2016</a:t>
            </a:r>
            <a:endParaRPr/>
          </a:p>
        </p:txBody>
      </p:sp>
      <p:sp>
        <p:nvSpPr>
          <p:cNvPr id="299" name="Google Shape;299;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de-DE"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0.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 Id="rId4" Type="http://schemas.openxmlformats.org/officeDocument/2006/relationships/image" Target="../media/image1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10.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1.png"/><Relationship Id="rId3"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9.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0.png"/><Relationship Id="rId3"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3" name="Shape 13"/>
        <p:cNvGrpSpPr/>
        <p:nvPr/>
      </p:nvGrpSpPr>
      <p:grpSpPr>
        <a:xfrm>
          <a:off x="0" y="0"/>
          <a:ext cx="0" cy="0"/>
          <a:chOff x="0" y="0"/>
          <a:chExt cx="0" cy="0"/>
        </a:xfrm>
      </p:grpSpPr>
      <p:pic>
        <p:nvPicPr>
          <p:cNvPr id="14" name="Google Shape;14;p38"/>
          <p:cNvPicPr preferRelativeResize="0"/>
          <p:nvPr/>
        </p:nvPicPr>
        <p:blipFill rotWithShape="1">
          <a:blip r:embed="rId2">
            <a:alphaModFix/>
          </a:blip>
          <a:srcRect b="0" l="0" r="0" t="0"/>
          <a:stretch/>
        </p:blipFill>
        <p:spPr>
          <a:xfrm>
            <a:off x="0" y="-8036"/>
            <a:ext cx="12206290" cy="6862607"/>
          </a:xfrm>
          <a:prstGeom prst="rect">
            <a:avLst/>
          </a:prstGeom>
          <a:noFill/>
          <a:ln>
            <a:noFill/>
          </a:ln>
        </p:spPr>
      </p:pic>
      <p:pic>
        <p:nvPicPr>
          <p:cNvPr id="15" name="Google Shape;15;p38"/>
          <p:cNvPicPr preferRelativeResize="0"/>
          <p:nvPr/>
        </p:nvPicPr>
        <p:blipFill rotWithShape="1">
          <a:blip r:embed="rId3">
            <a:alphaModFix/>
          </a:blip>
          <a:srcRect b="0" l="0" r="0" t="0"/>
          <a:stretch/>
        </p:blipFill>
        <p:spPr>
          <a:xfrm>
            <a:off x="5333893" y="-101625"/>
            <a:ext cx="1763200" cy="1763200"/>
          </a:xfrm>
          <a:prstGeom prst="rect">
            <a:avLst/>
          </a:prstGeom>
          <a:noFill/>
          <a:ln>
            <a:noFill/>
          </a:ln>
        </p:spPr>
      </p:pic>
      <p:grpSp>
        <p:nvGrpSpPr>
          <p:cNvPr id="16" name="Google Shape;16;p38"/>
          <p:cNvGrpSpPr/>
          <p:nvPr/>
        </p:nvGrpSpPr>
        <p:grpSpPr>
          <a:xfrm>
            <a:off x="5624333" y="6361871"/>
            <a:ext cx="1075570" cy="521681"/>
            <a:chOff x="6512049" y="4897884"/>
            <a:chExt cx="887562" cy="521681"/>
          </a:xfrm>
        </p:grpSpPr>
        <p:sp>
          <p:nvSpPr>
            <p:cNvPr id="17" name="Google Shape;17;p38"/>
            <p:cNvSpPr/>
            <p:nvPr/>
          </p:nvSpPr>
          <p:spPr>
            <a:xfrm>
              <a:off x="6563153" y="4926090"/>
              <a:ext cx="723886" cy="467923"/>
            </a:xfrm>
            <a:prstGeom prst="rect">
              <a:avLst/>
            </a:prstGeom>
            <a:solidFill>
              <a:srgbClr val="009EE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8" name="Google Shape;18;p38"/>
            <p:cNvSpPr txBox="1"/>
            <p:nvPr/>
          </p:nvSpPr>
          <p:spPr>
            <a:xfrm>
              <a:off x="6512049" y="4897884"/>
              <a:ext cx="887562" cy="52168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de-DE" sz="930" u="none" cap="none" strike="noStrike">
                  <a:solidFill>
                    <a:schemeClr val="lt1"/>
                  </a:solidFill>
                  <a:latin typeface="Arial"/>
                  <a:ea typeface="Arial"/>
                  <a:cs typeface="Arial"/>
                  <a:sym typeface="Arial"/>
                </a:rPr>
                <a:t>RESEARCH AND </a:t>
              </a:r>
              <a:endParaRPr/>
            </a:p>
            <a:p>
              <a:pPr indent="0" lvl="0" marL="0" marR="0" rtl="0" algn="ctr">
                <a:spcBef>
                  <a:spcPts val="0"/>
                </a:spcBef>
                <a:spcAft>
                  <a:spcPts val="0"/>
                </a:spcAft>
                <a:buNone/>
              </a:pPr>
              <a:r>
                <a:rPr b="1" i="1" lang="de-DE" sz="930" u="none" cap="none" strike="noStrike">
                  <a:solidFill>
                    <a:schemeClr val="lt1"/>
                  </a:solidFill>
                  <a:latin typeface="Arial"/>
                  <a:ea typeface="Arial"/>
                  <a:cs typeface="Arial"/>
                  <a:sym typeface="Arial"/>
                </a:rPr>
                <a:t>INNOVATION</a:t>
              </a:r>
              <a:endParaRPr b="1" i="1" sz="930" u="none" cap="none" strike="noStrike">
                <a:solidFill>
                  <a:schemeClr val="lt1"/>
                </a:solidFill>
                <a:latin typeface="Arial"/>
                <a:ea typeface="Arial"/>
                <a:cs typeface="Arial"/>
                <a:sym typeface="Arial"/>
              </a:endParaRPr>
            </a:p>
          </p:txBody>
        </p:sp>
      </p:grpSp>
      <p:sp>
        <p:nvSpPr>
          <p:cNvPr id="19" name="Google Shape;19;p38"/>
          <p:cNvSpPr txBox="1"/>
          <p:nvPr/>
        </p:nvSpPr>
        <p:spPr>
          <a:xfrm>
            <a:off x="8201800" y="3023302"/>
            <a:ext cx="3255743" cy="22921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r>
              <a:rPr b="1" i="0" lang="de-DE" sz="1900" u="none" cap="none" strike="noStrike">
                <a:solidFill>
                  <a:schemeClr val="dk2"/>
                </a:solidFill>
                <a:latin typeface="Arial"/>
                <a:ea typeface="Arial"/>
                <a:cs typeface="Arial"/>
                <a:sym typeface="Arial"/>
              </a:rPr>
              <a:t>THE EU</a:t>
            </a:r>
            <a:endParaRPr b="1" i="0" sz="1900" u="none" cap="none" strike="noStrike">
              <a:solidFill>
                <a:schemeClr val="dk2"/>
              </a:solidFill>
              <a:latin typeface="Arial"/>
              <a:ea typeface="Arial"/>
              <a:cs typeface="Arial"/>
              <a:sym typeface="Arial"/>
            </a:endParaRPr>
          </a:p>
        </p:txBody>
      </p:sp>
      <p:cxnSp>
        <p:nvCxnSpPr>
          <p:cNvPr id="20" name="Google Shape;20;p38"/>
          <p:cNvCxnSpPr/>
          <p:nvPr/>
        </p:nvCxnSpPr>
        <p:spPr>
          <a:xfrm>
            <a:off x="8394789" y="4632207"/>
            <a:ext cx="2880000" cy="0"/>
          </a:xfrm>
          <a:prstGeom prst="straightConnector1">
            <a:avLst/>
          </a:prstGeom>
          <a:noFill/>
          <a:ln cap="flat" cmpd="sng" w="15875">
            <a:solidFill>
              <a:schemeClr val="lt1"/>
            </a:solidFill>
            <a:prstDash val="solid"/>
            <a:miter lim="800000"/>
            <a:headEnd len="sm" w="sm" type="none"/>
            <a:tailEnd len="sm" w="sm" type="none"/>
          </a:ln>
        </p:spPr>
      </p:cxnSp>
      <p:cxnSp>
        <p:nvCxnSpPr>
          <p:cNvPr id="21" name="Google Shape;21;p38"/>
          <p:cNvCxnSpPr/>
          <p:nvPr/>
        </p:nvCxnSpPr>
        <p:spPr>
          <a:xfrm>
            <a:off x="8394789" y="2886814"/>
            <a:ext cx="2880000" cy="0"/>
          </a:xfrm>
          <a:prstGeom prst="straightConnector1">
            <a:avLst/>
          </a:prstGeom>
          <a:noFill/>
          <a:ln cap="flat" cmpd="sng" w="15875">
            <a:solidFill>
              <a:schemeClr val="lt1"/>
            </a:solidFill>
            <a:prstDash val="solid"/>
            <a:miter lim="800000"/>
            <a:headEnd len="sm" w="sm" type="none"/>
            <a:tailEnd len="sm" w="sm" type="none"/>
          </a:ln>
        </p:spPr>
      </p:cxnSp>
      <p:pic>
        <p:nvPicPr>
          <p:cNvPr id="22" name="Google Shape;22;p38"/>
          <p:cNvPicPr preferRelativeResize="0"/>
          <p:nvPr/>
        </p:nvPicPr>
        <p:blipFill rotWithShape="1">
          <a:blip r:embed="rId4">
            <a:alphaModFix/>
          </a:blip>
          <a:srcRect b="0" l="0" r="0" t="0"/>
          <a:stretch/>
        </p:blipFill>
        <p:spPr>
          <a:xfrm>
            <a:off x="10956894" y="4255220"/>
            <a:ext cx="1001297" cy="1328882"/>
          </a:xfrm>
          <a:prstGeom prst="rect">
            <a:avLst/>
          </a:prstGeom>
          <a:noFill/>
          <a:ln>
            <a:noFill/>
          </a:ln>
        </p:spPr>
      </p:pic>
      <p:sp>
        <p:nvSpPr>
          <p:cNvPr id="23" name="Google Shape;23;p38"/>
          <p:cNvSpPr txBox="1"/>
          <p:nvPr/>
        </p:nvSpPr>
        <p:spPr>
          <a:xfrm>
            <a:off x="8161374" y="3060726"/>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dk2"/>
              </a:buClr>
              <a:buSzPts val="1900"/>
              <a:buFont typeface="Arial"/>
              <a:buNone/>
            </a:pPr>
            <a:br>
              <a:rPr b="1" i="0" lang="de-DE" sz="1900" u="none" cap="none" strike="noStrike">
                <a:solidFill>
                  <a:schemeClr val="dk2"/>
                </a:solidFill>
                <a:latin typeface="Arial"/>
                <a:ea typeface="Arial"/>
                <a:cs typeface="Arial"/>
                <a:sym typeface="Arial"/>
              </a:rPr>
            </a:br>
            <a:r>
              <a:rPr b="1" i="0" lang="de-DE" sz="3600" u="none" cap="none" strike="noStrike">
                <a:solidFill>
                  <a:schemeClr val="lt1"/>
                </a:solidFill>
                <a:latin typeface="Arial"/>
                <a:ea typeface="Arial"/>
                <a:cs typeface="Arial"/>
                <a:sym typeface="Arial"/>
              </a:rPr>
              <a:t>RESEARCH &amp; </a:t>
            </a:r>
            <a:endParaRPr/>
          </a:p>
        </p:txBody>
      </p:sp>
      <p:sp>
        <p:nvSpPr>
          <p:cNvPr id="24" name="Google Shape;24;p38"/>
          <p:cNvSpPr txBox="1"/>
          <p:nvPr/>
        </p:nvSpPr>
        <p:spPr>
          <a:xfrm>
            <a:off x="8201800" y="3778638"/>
            <a:ext cx="3255743" cy="779392"/>
          </a:xfrm>
          <a:prstGeom prst="rect">
            <a:avLst/>
          </a:prstGeom>
          <a:noFill/>
          <a:ln>
            <a:noFill/>
          </a:ln>
        </p:spPr>
        <p:txBody>
          <a:bodyPr anchorCtr="0" anchor="t" bIns="0" lIns="0" spcFirstLastPara="1" rIns="0" wrap="square" tIns="0">
            <a:noAutofit/>
          </a:bodyPr>
          <a:lstStyle/>
          <a:p>
            <a:pPr indent="0" lvl="0" marL="0" marR="0" rtl="0" algn="ctr">
              <a:lnSpc>
                <a:spcPct val="90000"/>
              </a:lnSpc>
              <a:spcBef>
                <a:spcPts val="0"/>
              </a:spcBef>
              <a:spcAft>
                <a:spcPts val="0"/>
              </a:spcAft>
              <a:buClr>
                <a:schemeClr val="lt1"/>
              </a:buClr>
              <a:buSzPts val="3600"/>
              <a:buFont typeface="Arial"/>
              <a:buNone/>
            </a:pPr>
            <a:r>
              <a:rPr b="1" i="0" lang="de-DE" sz="3600" u="none" cap="none" strike="noStrike">
                <a:solidFill>
                  <a:schemeClr val="lt1"/>
                </a:solidFill>
                <a:latin typeface="Arial"/>
                <a:ea typeface="Arial"/>
                <a:cs typeface="Arial"/>
                <a:sym typeface="Arial"/>
              </a:rPr>
              <a:t>INNOVATION</a:t>
            </a:r>
            <a:endParaRPr/>
          </a:p>
          <a:p>
            <a:pPr indent="0" lvl="0" marL="0" marR="0" rtl="0" algn="ctr">
              <a:lnSpc>
                <a:spcPct val="90000"/>
              </a:lnSpc>
              <a:spcBef>
                <a:spcPts val="0"/>
              </a:spcBef>
              <a:spcAft>
                <a:spcPts val="0"/>
              </a:spcAft>
              <a:buClr>
                <a:schemeClr val="dk2"/>
              </a:buClr>
              <a:buSzPts val="1900"/>
              <a:buFont typeface="Arial"/>
              <a:buNone/>
            </a:pPr>
            <a:r>
              <a:rPr b="1" i="0" lang="de-DE" sz="1900" u="none" cap="none" strike="noStrike">
                <a:solidFill>
                  <a:schemeClr val="dk2"/>
                </a:solidFill>
                <a:latin typeface="Arial"/>
                <a:ea typeface="Arial"/>
                <a:cs typeface="Arial"/>
                <a:sym typeface="Arial"/>
              </a:rPr>
              <a:t>PROGRAMME 2021 – 27</a:t>
            </a:r>
            <a:endParaRPr b="1" i="0" sz="1900" u="none" cap="none" strike="noStrike">
              <a:solidFill>
                <a:schemeClr val="dk2"/>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Slide">
  <p:cSld name="3_Title Slide">
    <p:spTree>
      <p:nvGrpSpPr>
        <p:cNvPr id="66" name="Shape 66"/>
        <p:cNvGrpSpPr/>
        <p:nvPr/>
      </p:nvGrpSpPr>
      <p:grpSpPr>
        <a:xfrm>
          <a:off x="0" y="0"/>
          <a:ext cx="0" cy="0"/>
          <a:chOff x="0" y="0"/>
          <a:chExt cx="0" cy="0"/>
        </a:xfrm>
      </p:grpSpPr>
      <p:sp>
        <p:nvSpPr>
          <p:cNvPr id="67" name="Google Shape;67;p47"/>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68" name="Google Shape;68;p47"/>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69" name="Google Shape;69;p47"/>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70" name="Google Shape;70;p47"/>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7"/>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72" name="Google Shape;72;p47"/>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73" name="Google Shape;73;p47"/>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74" name="Google Shape;74;p47"/>
          <p:cNvGrpSpPr/>
          <p:nvPr/>
        </p:nvGrpSpPr>
        <p:grpSpPr>
          <a:xfrm>
            <a:off x="1849706" y="609539"/>
            <a:ext cx="914400" cy="914400"/>
            <a:chOff x="1849706" y="609539"/>
            <a:chExt cx="914400" cy="914400"/>
          </a:xfrm>
        </p:grpSpPr>
        <p:sp>
          <p:nvSpPr>
            <p:cNvPr id="75" name="Google Shape;75;p4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6" name="Google Shape;76;p4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77" name="Google Shape;77;p47"/>
          <p:cNvGrpSpPr/>
          <p:nvPr/>
        </p:nvGrpSpPr>
        <p:grpSpPr>
          <a:xfrm rot="10800000">
            <a:off x="9516557" y="5222468"/>
            <a:ext cx="914400" cy="914400"/>
            <a:chOff x="1849706" y="609539"/>
            <a:chExt cx="914400" cy="914400"/>
          </a:xfrm>
        </p:grpSpPr>
        <p:sp>
          <p:nvSpPr>
            <p:cNvPr id="78" name="Google Shape;78;p47"/>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79" name="Google Shape;79;p47"/>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80" name="Google Shape;80;p47"/>
          <p:cNvPicPr preferRelativeResize="0"/>
          <p:nvPr/>
        </p:nvPicPr>
        <p:blipFill rotWithShape="1">
          <a:blip r:embed="rId4">
            <a:alphaModFix/>
          </a:blip>
          <a:srcRect b="6243" l="29644" r="30725" t="6053"/>
          <a:stretch/>
        </p:blipFill>
        <p:spPr>
          <a:xfrm>
            <a:off x="429491" y="4461163"/>
            <a:ext cx="1233054" cy="216130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Slide">
  <p:cSld name="8_Title Slide">
    <p:spTree>
      <p:nvGrpSpPr>
        <p:cNvPr id="81" name="Shape 81"/>
        <p:cNvGrpSpPr/>
        <p:nvPr/>
      </p:nvGrpSpPr>
      <p:grpSpPr>
        <a:xfrm>
          <a:off x="0" y="0"/>
          <a:ext cx="0" cy="0"/>
          <a:chOff x="0" y="0"/>
          <a:chExt cx="0" cy="0"/>
        </a:xfrm>
      </p:grpSpPr>
      <p:sp>
        <p:nvSpPr>
          <p:cNvPr id="82" name="Google Shape;82;p48"/>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3" name="Google Shape;83;p48"/>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84" name="Google Shape;84;p48"/>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85" name="Google Shape;85;p48"/>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6" name="Google Shape;86;p48"/>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87" name="Google Shape;87;p48"/>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88" name="Google Shape;88;p48"/>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89" name="Google Shape;89;p48"/>
          <p:cNvGrpSpPr/>
          <p:nvPr/>
        </p:nvGrpSpPr>
        <p:grpSpPr>
          <a:xfrm>
            <a:off x="1849706" y="609539"/>
            <a:ext cx="914400" cy="914400"/>
            <a:chOff x="1849706" y="609539"/>
            <a:chExt cx="914400" cy="914400"/>
          </a:xfrm>
        </p:grpSpPr>
        <p:sp>
          <p:nvSpPr>
            <p:cNvPr id="90" name="Google Shape;90;p4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1" name="Google Shape;91;p48"/>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92" name="Google Shape;92;p48"/>
          <p:cNvGrpSpPr/>
          <p:nvPr/>
        </p:nvGrpSpPr>
        <p:grpSpPr>
          <a:xfrm rot="10800000">
            <a:off x="9516557" y="5222468"/>
            <a:ext cx="914400" cy="914400"/>
            <a:chOff x="1849706" y="609539"/>
            <a:chExt cx="914400" cy="914400"/>
          </a:xfrm>
        </p:grpSpPr>
        <p:sp>
          <p:nvSpPr>
            <p:cNvPr id="93" name="Google Shape;93;p48"/>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94" name="Google Shape;94;p48"/>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95" name="Google Shape;95;p48"/>
          <p:cNvPicPr preferRelativeResize="0"/>
          <p:nvPr/>
        </p:nvPicPr>
        <p:blipFill rotWithShape="1">
          <a:blip r:embed="rId4">
            <a:alphaModFix/>
          </a:blip>
          <a:srcRect b="0" l="0" r="0" t="0"/>
          <a:stretch/>
        </p:blipFill>
        <p:spPr>
          <a:xfrm>
            <a:off x="584916" y="4542732"/>
            <a:ext cx="972867" cy="2167279"/>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Title Slide">
  <p:cSld name="9_Title Slide">
    <p:spTree>
      <p:nvGrpSpPr>
        <p:cNvPr id="96" name="Shape 96"/>
        <p:cNvGrpSpPr/>
        <p:nvPr/>
      </p:nvGrpSpPr>
      <p:grpSpPr>
        <a:xfrm>
          <a:off x="0" y="0"/>
          <a:ext cx="0" cy="0"/>
          <a:chOff x="0" y="0"/>
          <a:chExt cx="0" cy="0"/>
        </a:xfrm>
      </p:grpSpPr>
      <p:sp>
        <p:nvSpPr>
          <p:cNvPr id="97" name="Google Shape;97;p49"/>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8" name="Google Shape;98;p49"/>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99" name="Google Shape;99;p49"/>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00" name="Google Shape;100;p49"/>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49"/>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02" name="Google Shape;102;p49"/>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03" name="Google Shape;103;p49"/>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04" name="Google Shape;104;p49"/>
          <p:cNvGrpSpPr/>
          <p:nvPr/>
        </p:nvGrpSpPr>
        <p:grpSpPr>
          <a:xfrm>
            <a:off x="1849706" y="609539"/>
            <a:ext cx="914400" cy="914400"/>
            <a:chOff x="1849706" y="609539"/>
            <a:chExt cx="914400" cy="914400"/>
          </a:xfrm>
        </p:grpSpPr>
        <p:sp>
          <p:nvSpPr>
            <p:cNvPr id="105" name="Google Shape;105;p49"/>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6" name="Google Shape;106;p49"/>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07" name="Google Shape;107;p49"/>
          <p:cNvGrpSpPr/>
          <p:nvPr/>
        </p:nvGrpSpPr>
        <p:grpSpPr>
          <a:xfrm rot="10800000">
            <a:off x="9516557" y="5222468"/>
            <a:ext cx="914400" cy="914400"/>
            <a:chOff x="1849706" y="609539"/>
            <a:chExt cx="914400" cy="914400"/>
          </a:xfrm>
        </p:grpSpPr>
        <p:sp>
          <p:nvSpPr>
            <p:cNvPr id="108" name="Google Shape;108;p49"/>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09" name="Google Shape;109;p49"/>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10" name="Google Shape;110;p49"/>
          <p:cNvPicPr preferRelativeResize="0"/>
          <p:nvPr/>
        </p:nvPicPr>
        <p:blipFill rotWithShape="1">
          <a:blip r:embed="rId4">
            <a:alphaModFix/>
          </a:blip>
          <a:srcRect b="0" l="0" r="0" t="0"/>
          <a:stretch/>
        </p:blipFill>
        <p:spPr>
          <a:xfrm>
            <a:off x="608040" y="4593727"/>
            <a:ext cx="2050083" cy="1927550"/>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Slide">
  <p:cSld name="10_Title Slide">
    <p:spTree>
      <p:nvGrpSpPr>
        <p:cNvPr id="111" name="Shape 111"/>
        <p:cNvGrpSpPr/>
        <p:nvPr/>
      </p:nvGrpSpPr>
      <p:grpSpPr>
        <a:xfrm>
          <a:off x="0" y="0"/>
          <a:ext cx="0" cy="0"/>
          <a:chOff x="0" y="0"/>
          <a:chExt cx="0" cy="0"/>
        </a:xfrm>
      </p:grpSpPr>
      <p:sp>
        <p:nvSpPr>
          <p:cNvPr id="112" name="Google Shape;112;p50"/>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13" name="Google Shape;113;p50"/>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14" name="Google Shape;114;p50"/>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15" name="Google Shape;115;p50"/>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50"/>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17" name="Google Shape;117;p50"/>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18" name="Google Shape;118;p50"/>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19" name="Google Shape;119;p50"/>
          <p:cNvGrpSpPr/>
          <p:nvPr/>
        </p:nvGrpSpPr>
        <p:grpSpPr>
          <a:xfrm>
            <a:off x="1849706" y="609539"/>
            <a:ext cx="914400" cy="914400"/>
            <a:chOff x="1849706" y="609539"/>
            <a:chExt cx="914400" cy="914400"/>
          </a:xfrm>
        </p:grpSpPr>
        <p:sp>
          <p:nvSpPr>
            <p:cNvPr id="120" name="Google Shape;120;p50"/>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1" name="Google Shape;121;p50"/>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22" name="Google Shape;122;p50"/>
          <p:cNvGrpSpPr/>
          <p:nvPr/>
        </p:nvGrpSpPr>
        <p:grpSpPr>
          <a:xfrm rot="10800000">
            <a:off x="9516557" y="5222468"/>
            <a:ext cx="914400" cy="914400"/>
            <a:chOff x="1849706" y="609539"/>
            <a:chExt cx="914400" cy="914400"/>
          </a:xfrm>
        </p:grpSpPr>
        <p:sp>
          <p:nvSpPr>
            <p:cNvPr id="123" name="Google Shape;123;p50"/>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24" name="Google Shape;124;p50"/>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25" name="Google Shape;125;p50"/>
          <p:cNvPicPr preferRelativeResize="0"/>
          <p:nvPr/>
        </p:nvPicPr>
        <p:blipFill rotWithShape="1">
          <a:blip r:embed="rId4">
            <a:alphaModFix/>
          </a:blip>
          <a:srcRect b="0" l="0" r="0" t="0"/>
          <a:stretch/>
        </p:blipFill>
        <p:spPr>
          <a:xfrm>
            <a:off x="586100" y="4639713"/>
            <a:ext cx="969978" cy="1856698"/>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Title Slide">
  <p:cSld name="11_Title Slide">
    <p:spTree>
      <p:nvGrpSpPr>
        <p:cNvPr id="126" name="Shape 126"/>
        <p:cNvGrpSpPr/>
        <p:nvPr/>
      </p:nvGrpSpPr>
      <p:grpSpPr>
        <a:xfrm>
          <a:off x="0" y="0"/>
          <a:ext cx="0" cy="0"/>
          <a:chOff x="0" y="0"/>
          <a:chExt cx="0" cy="0"/>
        </a:xfrm>
      </p:grpSpPr>
      <p:sp>
        <p:nvSpPr>
          <p:cNvPr id="127" name="Google Shape;127;p51"/>
          <p:cNvSpPr/>
          <p:nvPr/>
        </p:nvSpPr>
        <p:spPr>
          <a:xfrm>
            <a:off x="0"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28" name="Google Shape;128;p51"/>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29" name="Google Shape;129;p51"/>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30" name="Google Shape;130;p51"/>
          <p:cNvSpPr txBox="1"/>
          <p:nvPr>
            <p:ph type="ctrTitle"/>
          </p:nvPr>
        </p:nvSpPr>
        <p:spPr>
          <a:xfrm>
            <a:off x="1071350" y="1499645"/>
            <a:ext cx="10065224" cy="2865490"/>
          </a:xfrm>
          <a:prstGeom prst="rect">
            <a:avLst/>
          </a:prstGeom>
          <a:noFill/>
          <a:ln>
            <a:noFill/>
          </a:ln>
        </p:spPr>
        <p:txBody>
          <a:bodyPr anchorCtr="0" anchor="ctr" bIns="0" lIns="91425" spcFirstLastPara="1" rIns="91425" wrap="square" tIns="45700">
            <a:noAutofit/>
          </a:bodyPr>
          <a:lstStyle>
            <a:lvl1pPr lvl="0" algn="ctr">
              <a:lnSpc>
                <a:spcPct val="90000"/>
              </a:lnSpc>
              <a:spcBef>
                <a:spcPts val="0"/>
              </a:spcBef>
              <a:spcAft>
                <a:spcPts val="0"/>
              </a:spcAft>
              <a:buClr>
                <a:schemeClr val="accent2"/>
              </a:buClr>
              <a:buSzPts val="3600"/>
              <a:buFont typeface="Arial"/>
              <a:buNone/>
              <a:defRPr b="0" sz="36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1"/>
          <p:cNvSpPr txBox="1"/>
          <p:nvPr>
            <p:ph idx="1" type="subTitle"/>
          </p:nvPr>
        </p:nvSpPr>
        <p:spPr>
          <a:xfrm>
            <a:off x="1071349" y="4645214"/>
            <a:ext cx="10098358" cy="294935"/>
          </a:xfrm>
          <a:prstGeom prst="rect">
            <a:avLst/>
          </a:prstGeom>
          <a:noFill/>
          <a:ln>
            <a:noFill/>
          </a:ln>
        </p:spPr>
        <p:txBody>
          <a:bodyPr anchorCtr="0" anchor="t" bIns="0" lIns="91425" spcFirstLastPara="1" rIns="91425" wrap="square" tIns="0">
            <a:noAutofit/>
          </a:bodyPr>
          <a:lstStyle>
            <a:lvl1pPr lvl="0" algn="ctr">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32" name="Google Shape;132;p51"/>
          <p:cNvPicPr preferRelativeResize="0"/>
          <p:nvPr/>
        </p:nvPicPr>
        <p:blipFill rotWithShape="1">
          <a:blip r:embed="rId2">
            <a:alphaModFix/>
          </a:blip>
          <a:srcRect b="0" l="0" r="0" t="0"/>
          <a:stretch/>
        </p:blipFill>
        <p:spPr>
          <a:xfrm>
            <a:off x="10027715" y="6045257"/>
            <a:ext cx="1718512" cy="451153"/>
          </a:xfrm>
          <a:prstGeom prst="rect">
            <a:avLst/>
          </a:prstGeom>
          <a:noFill/>
          <a:ln>
            <a:noFill/>
          </a:ln>
        </p:spPr>
      </p:pic>
      <p:sp>
        <p:nvSpPr>
          <p:cNvPr id="133" name="Google Shape;133;p51"/>
          <p:cNvSpPr txBox="1"/>
          <p:nvPr>
            <p:ph idx="2" type="body"/>
          </p:nvPr>
        </p:nvSpPr>
        <p:spPr>
          <a:xfrm>
            <a:off x="1071351" y="4945651"/>
            <a:ext cx="10098096" cy="283576"/>
          </a:xfrm>
          <a:prstGeom prst="rect">
            <a:avLst/>
          </a:prstGeom>
          <a:noFill/>
          <a:ln>
            <a:noFill/>
          </a:ln>
        </p:spPr>
        <p:txBody>
          <a:bodyPr anchorCtr="0" anchor="t" bIns="0" lIns="91425" spcFirstLastPara="1" rIns="91425" wrap="square" tIns="0">
            <a:noAutofit/>
          </a:bodyPr>
          <a:lstStyle>
            <a:lvl1pPr indent="-228600" lvl="0" marL="457200" algn="ctr">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grpSp>
        <p:nvGrpSpPr>
          <p:cNvPr id="134" name="Google Shape;134;p51"/>
          <p:cNvGrpSpPr/>
          <p:nvPr/>
        </p:nvGrpSpPr>
        <p:grpSpPr>
          <a:xfrm>
            <a:off x="1849706" y="609539"/>
            <a:ext cx="914400" cy="914400"/>
            <a:chOff x="1849706" y="609539"/>
            <a:chExt cx="914400" cy="914400"/>
          </a:xfrm>
        </p:grpSpPr>
        <p:sp>
          <p:nvSpPr>
            <p:cNvPr id="135" name="Google Shape;135;p5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6" name="Google Shape;136;p5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37" name="Google Shape;137;p51"/>
          <p:cNvGrpSpPr/>
          <p:nvPr/>
        </p:nvGrpSpPr>
        <p:grpSpPr>
          <a:xfrm rot="10800000">
            <a:off x="9516557" y="5222468"/>
            <a:ext cx="914400" cy="914400"/>
            <a:chOff x="1849706" y="609539"/>
            <a:chExt cx="914400" cy="914400"/>
          </a:xfrm>
        </p:grpSpPr>
        <p:sp>
          <p:nvSpPr>
            <p:cNvPr id="138" name="Google Shape;138;p51"/>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39" name="Google Shape;139;p51"/>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pic>
        <p:nvPicPr>
          <p:cNvPr id="140" name="Google Shape;140;p51"/>
          <p:cNvPicPr preferRelativeResize="0"/>
          <p:nvPr/>
        </p:nvPicPr>
        <p:blipFill rotWithShape="1">
          <a:blip r:embed="rId4">
            <a:alphaModFix/>
          </a:blip>
          <a:srcRect b="0" l="0" r="0" t="0"/>
          <a:stretch/>
        </p:blipFill>
        <p:spPr>
          <a:xfrm>
            <a:off x="433770" y="4278124"/>
            <a:ext cx="1540612" cy="2218286"/>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Slide">
  <p:cSld name="4_Title Slide">
    <p:spTree>
      <p:nvGrpSpPr>
        <p:cNvPr id="141" name="Shape 141"/>
        <p:cNvGrpSpPr/>
        <p:nvPr/>
      </p:nvGrpSpPr>
      <p:grpSpPr>
        <a:xfrm>
          <a:off x="0" y="0"/>
          <a:ext cx="0" cy="0"/>
          <a:chOff x="0" y="0"/>
          <a:chExt cx="0" cy="0"/>
        </a:xfrm>
      </p:grpSpPr>
      <p:sp>
        <p:nvSpPr>
          <p:cNvPr id="142" name="Google Shape;142;p52"/>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43" name="Google Shape;143;p52"/>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44" name="Google Shape;144;p52"/>
          <p:cNvGrpSpPr/>
          <p:nvPr/>
        </p:nvGrpSpPr>
        <p:grpSpPr>
          <a:xfrm>
            <a:off x="1849706" y="609539"/>
            <a:ext cx="914400" cy="914400"/>
            <a:chOff x="1849706" y="609539"/>
            <a:chExt cx="914400" cy="914400"/>
          </a:xfrm>
        </p:grpSpPr>
        <p:sp>
          <p:nvSpPr>
            <p:cNvPr id="145" name="Google Shape;145;p5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6" name="Google Shape;146;p52"/>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47" name="Google Shape;147;p52"/>
          <p:cNvGrpSpPr/>
          <p:nvPr/>
        </p:nvGrpSpPr>
        <p:grpSpPr>
          <a:xfrm rot="10800000">
            <a:off x="9516557" y="5222468"/>
            <a:ext cx="914400" cy="914400"/>
            <a:chOff x="1849706" y="609539"/>
            <a:chExt cx="914400" cy="914400"/>
          </a:xfrm>
        </p:grpSpPr>
        <p:sp>
          <p:nvSpPr>
            <p:cNvPr id="148" name="Google Shape;148;p52"/>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49" name="Google Shape;149;p52"/>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50" name="Google Shape;150;p52"/>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51" name="Google Shape;151;p52"/>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2" name="Google Shape;152;p52"/>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53" name="Google Shape;153;p52"/>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54" name="Google Shape;154;p52"/>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5" name="Google Shape;155;p52"/>
          <p:cNvPicPr preferRelativeResize="0"/>
          <p:nvPr/>
        </p:nvPicPr>
        <p:blipFill rotWithShape="1">
          <a:blip r:embed="rId4">
            <a:alphaModFix/>
          </a:blip>
          <a:srcRect b="0" l="27286" r="7630" t="13136"/>
          <a:stretch/>
        </p:blipFill>
        <p:spPr>
          <a:xfrm>
            <a:off x="-15498" y="1503336"/>
            <a:ext cx="3766088" cy="3570272"/>
          </a:xfrm>
          <a:prstGeom prst="rect">
            <a:avLst/>
          </a:prstGeom>
          <a:noFill/>
          <a:ln>
            <a:noFill/>
          </a:ln>
        </p:spPr>
      </p:pic>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Title Slide">
  <p:cSld name="6_Title Slide">
    <p:spTree>
      <p:nvGrpSpPr>
        <p:cNvPr id="156" name="Shape 156"/>
        <p:cNvGrpSpPr/>
        <p:nvPr/>
      </p:nvGrpSpPr>
      <p:grpSpPr>
        <a:xfrm>
          <a:off x="0" y="0"/>
          <a:ext cx="0" cy="0"/>
          <a:chOff x="0" y="0"/>
          <a:chExt cx="0" cy="0"/>
        </a:xfrm>
      </p:grpSpPr>
      <p:sp>
        <p:nvSpPr>
          <p:cNvPr id="157" name="Google Shape;157;p53"/>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58" name="Google Shape;158;p53"/>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59" name="Google Shape;159;p53"/>
          <p:cNvPicPr preferRelativeResize="0"/>
          <p:nvPr/>
        </p:nvPicPr>
        <p:blipFill rotWithShape="1">
          <a:blip r:embed="rId2">
            <a:alphaModFix/>
          </a:blip>
          <a:srcRect b="10191" l="25853" r="3918" t="8280"/>
          <a:stretch/>
        </p:blipFill>
        <p:spPr>
          <a:xfrm>
            <a:off x="-13855" y="1510146"/>
            <a:ext cx="3629891" cy="3546764"/>
          </a:xfrm>
          <a:prstGeom prst="rect">
            <a:avLst/>
          </a:prstGeom>
          <a:noFill/>
          <a:ln>
            <a:noFill/>
          </a:ln>
        </p:spPr>
      </p:pic>
      <p:grpSp>
        <p:nvGrpSpPr>
          <p:cNvPr id="160" name="Google Shape;160;p53"/>
          <p:cNvGrpSpPr/>
          <p:nvPr/>
        </p:nvGrpSpPr>
        <p:grpSpPr>
          <a:xfrm>
            <a:off x="1849706" y="609539"/>
            <a:ext cx="914400" cy="914400"/>
            <a:chOff x="1849706" y="609539"/>
            <a:chExt cx="914400" cy="914400"/>
          </a:xfrm>
        </p:grpSpPr>
        <p:sp>
          <p:nvSpPr>
            <p:cNvPr id="161" name="Google Shape;161;p53"/>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2" name="Google Shape;162;p53"/>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grpSp>
        <p:nvGrpSpPr>
          <p:cNvPr id="163" name="Google Shape;163;p53"/>
          <p:cNvGrpSpPr/>
          <p:nvPr/>
        </p:nvGrpSpPr>
        <p:grpSpPr>
          <a:xfrm rot="10800000">
            <a:off x="9516557" y="5222468"/>
            <a:ext cx="914400" cy="914400"/>
            <a:chOff x="1849706" y="609539"/>
            <a:chExt cx="914400" cy="914400"/>
          </a:xfrm>
        </p:grpSpPr>
        <p:sp>
          <p:nvSpPr>
            <p:cNvPr id="164" name="Google Shape;164;p53"/>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65" name="Google Shape;165;p53"/>
            <p:cNvPicPr preferRelativeResize="0"/>
            <p:nvPr/>
          </p:nvPicPr>
          <p:blipFill rotWithShape="1">
            <a:blip r:embed="rId3">
              <a:alphaModFix/>
            </a:blip>
            <a:srcRect b="0" l="0" r="0" t="0"/>
            <a:stretch/>
          </p:blipFill>
          <p:spPr>
            <a:xfrm rot="10800000">
              <a:off x="1849706" y="707095"/>
              <a:ext cx="914400" cy="719289"/>
            </a:xfrm>
            <a:prstGeom prst="rect">
              <a:avLst/>
            </a:prstGeom>
            <a:noFill/>
            <a:ln>
              <a:noFill/>
            </a:ln>
          </p:spPr>
        </p:pic>
      </p:grpSp>
      <p:cxnSp>
        <p:nvCxnSpPr>
          <p:cNvPr id="166" name="Google Shape;166;p53"/>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67" name="Google Shape;167;p53"/>
          <p:cNvSpPr txBox="1"/>
          <p:nvPr>
            <p:ph type="ctrTitle"/>
          </p:nvPr>
        </p:nvSpPr>
        <p:spPr>
          <a:xfrm>
            <a:off x="3897700" y="1523939"/>
            <a:ext cx="694440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8" name="Google Shape;168;p53"/>
          <p:cNvSpPr txBox="1"/>
          <p:nvPr>
            <p:ph idx="1" type="subTitle"/>
          </p:nvPr>
        </p:nvSpPr>
        <p:spPr>
          <a:xfrm>
            <a:off x="3897699" y="4645214"/>
            <a:ext cx="6977533"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69" name="Google Shape;169;p53"/>
          <p:cNvPicPr preferRelativeResize="0"/>
          <p:nvPr/>
        </p:nvPicPr>
        <p:blipFill rotWithShape="1">
          <a:blip r:embed="rId4">
            <a:alphaModFix/>
          </a:blip>
          <a:srcRect b="0" l="0" r="0" t="0"/>
          <a:stretch/>
        </p:blipFill>
        <p:spPr>
          <a:xfrm>
            <a:off x="10027715" y="6045257"/>
            <a:ext cx="1718512" cy="451153"/>
          </a:xfrm>
          <a:prstGeom prst="rect">
            <a:avLst/>
          </a:prstGeom>
          <a:noFill/>
          <a:ln>
            <a:noFill/>
          </a:ln>
        </p:spPr>
      </p:pic>
      <p:sp>
        <p:nvSpPr>
          <p:cNvPr id="170" name="Google Shape;170;p53"/>
          <p:cNvSpPr txBox="1"/>
          <p:nvPr>
            <p:ph idx="2" type="body"/>
          </p:nvPr>
        </p:nvSpPr>
        <p:spPr>
          <a:xfrm>
            <a:off x="3897697" y="4945651"/>
            <a:ext cx="6977275"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Slide">
  <p:cSld name="7_Title Slide">
    <p:spTree>
      <p:nvGrpSpPr>
        <p:cNvPr id="171" name="Shape 171"/>
        <p:cNvGrpSpPr/>
        <p:nvPr/>
      </p:nvGrpSpPr>
      <p:grpSpPr>
        <a:xfrm>
          <a:off x="0" y="0"/>
          <a:ext cx="0" cy="0"/>
          <a:chOff x="0" y="0"/>
          <a:chExt cx="0" cy="0"/>
        </a:xfrm>
      </p:grpSpPr>
      <p:sp>
        <p:nvSpPr>
          <p:cNvPr id="172" name="Google Shape;172;p54"/>
          <p:cNvSpPr/>
          <p:nvPr/>
        </p:nvSpPr>
        <p:spPr>
          <a:xfrm>
            <a:off x="-636" y="0"/>
            <a:ext cx="12192000" cy="6858000"/>
          </a:xfrm>
          <a:prstGeom prst="rect">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3" name="Google Shape;173;p54"/>
          <p:cNvSpPr/>
          <p:nvPr/>
        </p:nvSpPr>
        <p:spPr>
          <a:xfrm>
            <a:off x="1071350" y="1047443"/>
            <a:ext cx="10098096" cy="463622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grpSp>
        <p:nvGrpSpPr>
          <p:cNvPr id="174" name="Google Shape;174;p54"/>
          <p:cNvGrpSpPr/>
          <p:nvPr/>
        </p:nvGrpSpPr>
        <p:grpSpPr>
          <a:xfrm>
            <a:off x="1849706" y="609539"/>
            <a:ext cx="914400" cy="914400"/>
            <a:chOff x="1849706" y="609539"/>
            <a:chExt cx="914400" cy="914400"/>
          </a:xfrm>
        </p:grpSpPr>
        <p:sp>
          <p:nvSpPr>
            <p:cNvPr id="175" name="Google Shape;175;p54"/>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6" name="Google Shape;176;p54"/>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grpSp>
        <p:nvGrpSpPr>
          <p:cNvPr id="177" name="Google Shape;177;p54"/>
          <p:cNvGrpSpPr/>
          <p:nvPr/>
        </p:nvGrpSpPr>
        <p:grpSpPr>
          <a:xfrm rot="10800000">
            <a:off x="9516557" y="5222468"/>
            <a:ext cx="914400" cy="914400"/>
            <a:chOff x="1849706" y="609539"/>
            <a:chExt cx="914400" cy="914400"/>
          </a:xfrm>
        </p:grpSpPr>
        <p:sp>
          <p:nvSpPr>
            <p:cNvPr id="178" name="Google Shape;178;p54"/>
            <p:cNvSpPr/>
            <p:nvPr/>
          </p:nvSpPr>
          <p:spPr>
            <a:xfrm>
              <a:off x="1849706" y="609539"/>
              <a:ext cx="914400" cy="9144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179" name="Google Shape;179;p54"/>
            <p:cNvPicPr preferRelativeResize="0"/>
            <p:nvPr/>
          </p:nvPicPr>
          <p:blipFill rotWithShape="1">
            <a:blip r:embed="rId2">
              <a:alphaModFix/>
            </a:blip>
            <a:srcRect b="0" l="0" r="0" t="0"/>
            <a:stretch/>
          </p:blipFill>
          <p:spPr>
            <a:xfrm rot="10800000">
              <a:off x="1849706" y="707095"/>
              <a:ext cx="914400" cy="719289"/>
            </a:xfrm>
            <a:prstGeom prst="rect">
              <a:avLst/>
            </a:prstGeom>
            <a:noFill/>
            <a:ln>
              <a:noFill/>
            </a:ln>
          </p:spPr>
        </p:pic>
      </p:grpSp>
      <p:cxnSp>
        <p:nvCxnSpPr>
          <p:cNvPr id="180" name="Google Shape;180;p54"/>
          <p:cNvCxnSpPr/>
          <p:nvPr/>
        </p:nvCxnSpPr>
        <p:spPr>
          <a:xfrm>
            <a:off x="2194813" y="4831376"/>
            <a:ext cx="8974633" cy="0"/>
          </a:xfrm>
          <a:prstGeom prst="straightConnector1">
            <a:avLst/>
          </a:prstGeom>
          <a:noFill/>
          <a:ln cap="flat" cmpd="sng" w="9525">
            <a:solidFill>
              <a:schemeClr val="lt1"/>
            </a:solidFill>
            <a:prstDash val="solid"/>
            <a:miter lim="800000"/>
            <a:headEnd len="sm" w="sm" type="none"/>
            <a:tailEnd len="sm" w="sm" type="none"/>
          </a:ln>
        </p:spPr>
      </p:cxnSp>
      <p:sp>
        <p:nvSpPr>
          <p:cNvPr id="181" name="Google Shape;181;p54"/>
          <p:cNvSpPr txBox="1"/>
          <p:nvPr>
            <p:ph type="ctrTitle"/>
          </p:nvPr>
        </p:nvSpPr>
        <p:spPr>
          <a:xfrm>
            <a:off x="1849706" y="1523939"/>
            <a:ext cx="8581250" cy="2841196"/>
          </a:xfrm>
          <a:prstGeom prst="rect">
            <a:avLst/>
          </a:prstGeom>
          <a:noFill/>
          <a:ln>
            <a:noFill/>
          </a:ln>
        </p:spPr>
        <p:txBody>
          <a:bodyPr anchorCtr="0" anchor="ctr" bIns="0" lIns="91425" spcFirstLastPara="1" rIns="91425" wrap="square" tIns="45700">
            <a:noAutofit/>
          </a:bodyPr>
          <a:lstStyle>
            <a:lvl1pPr lvl="0" algn="l">
              <a:lnSpc>
                <a:spcPct val="90000"/>
              </a:lnSpc>
              <a:spcBef>
                <a:spcPts val="0"/>
              </a:spcBef>
              <a:spcAft>
                <a:spcPts val="0"/>
              </a:spcAft>
              <a:buClr>
                <a:schemeClr val="accent2"/>
              </a:buClr>
              <a:buSzPts val="2800"/>
              <a:buFont typeface="Arial"/>
              <a:buNone/>
              <a:defRPr b="0" sz="2800">
                <a:solidFill>
                  <a:schemeClr val="accent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54"/>
          <p:cNvSpPr txBox="1"/>
          <p:nvPr>
            <p:ph idx="1" type="subTitle"/>
          </p:nvPr>
        </p:nvSpPr>
        <p:spPr>
          <a:xfrm>
            <a:off x="1850819" y="4645214"/>
            <a:ext cx="8622192" cy="294935"/>
          </a:xfrm>
          <a:prstGeom prst="rect">
            <a:avLst/>
          </a:prstGeom>
          <a:noFill/>
          <a:ln>
            <a:noFill/>
          </a:ln>
        </p:spPr>
        <p:txBody>
          <a:bodyPr anchorCtr="0" anchor="t" bIns="0" lIns="91425" spcFirstLastPara="1" rIns="91425" wrap="square" tIns="0">
            <a:noAutofit/>
          </a:bodyPr>
          <a:lstStyle>
            <a:lvl1pPr lvl="0" algn="l">
              <a:lnSpc>
                <a:spcPct val="100000"/>
              </a:lnSpc>
              <a:spcBef>
                <a:spcPts val="0"/>
              </a:spcBef>
              <a:spcAft>
                <a:spcPts val="0"/>
              </a:spcAft>
              <a:buSzPts val="1800"/>
              <a:buNone/>
              <a:defRPr b="1" i="0" sz="1800">
                <a:solidFill>
                  <a:schemeClr val="dk2"/>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183" name="Google Shape;183;p54"/>
          <p:cNvPicPr preferRelativeResize="0"/>
          <p:nvPr/>
        </p:nvPicPr>
        <p:blipFill rotWithShape="1">
          <a:blip r:embed="rId3">
            <a:alphaModFix/>
          </a:blip>
          <a:srcRect b="0" l="0" r="0" t="0"/>
          <a:stretch/>
        </p:blipFill>
        <p:spPr>
          <a:xfrm>
            <a:off x="10027715" y="6045257"/>
            <a:ext cx="1718512" cy="451153"/>
          </a:xfrm>
          <a:prstGeom prst="rect">
            <a:avLst/>
          </a:prstGeom>
          <a:noFill/>
          <a:ln>
            <a:noFill/>
          </a:ln>
        </p:spPr>
      </p:pic>
      <p:sp>
        <p:nvSpPr>
          <p:cNvPr id="184" name="Google Shape;184;p54"/>
          <p:cNvSpPr txBox="1"/>
          <p:nvPr>
            <p:ph idx="2" type="body"/>
          </p:nvPr>
        </p:nvSpPr>
        <p:spPr>
          <a:xfrm>
            <a:off x="1850808" y="4945651"/>
            <a:ext cx="8621874" cy="283576"/>
          </a:xfrm>
          <a:prstGeom prst="rect">
            <a:avLst/>
          </a:prstGeom>
          <a:noFill/>
          <a:ln>
            <a:noFill/>
          </a:ln>
        </p:spPr>
        <p:txBody>
          <a:bodyPr anchorCtr="0" anchor="t" bIns="0" lIns="91425" spcFirstLastPara="1" rIns="91425" wrap="square" tIns="0">
            <a:noAutofit/>
          </a:bodyPr>
          <a:lstStyle>
            <a:lvl1pPr indent="-228600" lvl="0" marL="457200" algn="l">
              <a:lnSpc>
                <a:spcPct val="100000"/>
              </a:lnSpc>
              <a:spcBef>
                <a:spcPts val="0"/>
              </a:spcBef>
              <a:spcAft>
                <a:spcPts val="0"/>
              </a:spcAft>
              <a:buSzPts val="1800"/>
              <a:buFont typeface="Arial"/>
              <a:buNone/>
              <a:defRPr i="1" sz="1800">
                <a:solidFill>
                  <a:schemeClr val="dk2"/>
                </a:solidFill>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p:cSld name="Chapter Slide">
    <p:spTree>
      <p:nvGrpSpPr>
        <p:cNvPr id="185" name="Shape 185"/>
        <p:cNvGrpSpPr/>
        <p:nvPr/>
      </p:nvGrpSpPr>
      <p:grpSpPr>
        <a:xfrm>
          <a:off x="0" y="0"/>
          <a:ext cx="0" cy="0"/>
          <a:chOff x="0" y="0"/>
          <a:chExt cx="0" cy="0"/>
        </a:xfrm>
      </p:grpSpPr>
      <p:cxnSp>
        <p:nvCxnSpPr>
          <p:cNvPr id="186" name="Google Shape;186;p55"/>
          <p:cNvCxnSpPr/>
          <p:nvPr/>
        </p:nvCxnSpPr>
        <p:spPr>
          <a:xfrm>
            <a:off x="1905580" y="5205607"/>
            <a:ext cx="9860275" cy="0"/>
          </a:xfrm>
          <a:prstGeom prst="straightConnector1">
            <a:avLst/>
          </a:prstGeom>
          <a:noFill/>
          <a:ln cap="flat" cmpd="sng" w="9525">
            <a:solidFill>
              <a:schemeClr val="lt1"/>
            </a:solidFill>
            <a:prstDash val="solid"/>
            <a:miter lim="800000"/>
            <a:headEnd len="sm" w="sm" type="none"/>
            <a:tailEnd len="sm" w="sm" type="none"/>
          </a:ln>
        </p:spPr>
      </p:cxnSp>
      <p:cxnSp>
        <p:nvCxnSpPr>
          <p:cNvPr id="187" name="Google Shape;187;p55"/>
          <p:cNvCxnSpPr/>
          <p:nvPr/>
        </p:nvCxnSpPr>
        <p:spPr>
          <a:xfrm>
            <a:off x="1885951" y="876300"/>
            <a:ext cx="9860275" cy="0"/>
          </a:xfrm>
          <a:prstGeom prst="straightConnector1">
            <a:avLst/>
          </a:prstGeom>
          <a:noFill/>
          <a:ln cap="flat" cmpd="sng" w="9525">
            <a:solidFill>
              <a:schemeClr val="lt1"/>
            </a:solidFill>
            <a:prstDash val="solid"/>
            <a:miter lim="800000"/>
            <a:headEnd len="sm" w="sm" type="none"/>
            <a:tailEnd len="sm" w="sm" type="none"/>
          </a:ln>
        </p:spPr>
      </p:cxnSp>
      <p:pic>
        <p:nvPicPr>
          <p:cNvPr id="188" name="Google Shape;188;p55"/>
          <p:cNvPicPr preferRelativeResize="0"/>
          <p:nvPr/>
        </p:nvPicPr>
        <p:blipFill rotWithShape="1">
          <a:blip r:embed="rId2">
            <a:alphaModFix/>
          </a:blip>
          <a:srcRect b="0" l="0" r="0" t="0"/>
          <a:stretch/>
        </p:blipFill>
        <p:spPr>
          <a:xfrm>
            <a:off x="3381374" y="1304763"/>
            <a:ext cx="1276929" cy="1011400"/>
          </a:xfrm>
          <a:prstGeom prst="rect">
            <a:avLst/>
          </a:prstGeom>
          <a:noFill/>
          <a:ln>
            <a:noFill/>
          </a:ln>
        </p:spPr>
      </p:pic>
      <p:pic>
        <p:nvPicPr>
          <p:cNvPr descr="LOGO CE-EN-quadri.eps" id="189" name="Google Shape;189;p55"/>
          <p:cNvPicPr preferRelativeResize="0"/>
          <p:nvPr/>
        </p:nvPicPr>
        <p:blipFill rotWithShape="1">
          <a:blip r:embed="rId3">
            <a:alphaModFix/>
          </a:blip>
          <a:srcRect b="0" l="0" r="0" t="0"/>
          <a:stretch/>
        </p:blipFill>
        <p:spPr>
          <a:xfrm>
            <a:off x="4943872" y="942576"/>
            <a:ext cx="2304256" cy="1600050"/>
          </a:xfrm>
          <a:prstGeom prst="rect">
            <a:avLst/>
          </a:prstGeom>
          <a:noFill/>
          <a:ln>
            <a:noFill/>
          </a:ln>
        </p:spPr>
      </p:pic>
      <p:sp>
        <p:nvSpPr>
          <p:cNvPr id="190" name="Google Shape;190;p55"/>
          <p:cNvSpPr txBox="1"/>
          <p:nvPr/>
        </p:nvSpPr>
        <p:spPr>
          <a:xfrm>
            <a:off x="2477697" y="5863656"/>
            <a:ext cx="8318374" cy="548594"/>
          </a:xfrm>
          <a:prstGeom prst="rect">
            <a:avLst/>
          </a:prstGeom>
          <a:noFill/>
          <a:ln>
            <a:noFill/>
          </a:ln>
        </p:spPr>
        <p:txBody>
          <a:bodyPr anchorCtr="0" anchor="t" bIns="72000" lIns="0" spcFirstLastPara="1" rIns="0" wrap="square" tIns="72000">
            <a:spAutoFit/>
          </a:bodyPr>
          <a:lstStyle/>
          <a:p>
            <a:pPr indent="0" lvl="0" marL="0" marR="0" rtl="0" algn="just">
              <a:spcBef>
                <a:spcPts val="0"/>
              </a:spcBef>
              <a:spcAft>
                <a:spcPts val="0"/>
              </a:spcAft>
              <a:buClr>
                <a:schemeClr val="lt1"/>
              </a:buClr>
              <a:buSzPts val="700"/>
              <a:buFont typeface="Arial"/>
              <a:buNone/>
            </a:pPr>
            <a:r>
              <a:rPr b="1" i="0" lang="de-DE" sz="700">
                <a:solidFill>
                  <a:schemeClr val="dk1"/>
                </a:solidFill>
                <a:latin typeface="Arial"/>
                <a:ea typeface="Arial"/>
                <a:cs typeface="Arial"/>
                <a:sym typeface="Arial"/>
              </a:rPr>
              <a:t>© European Union 2021</a:t>
            </a:r>
            <a:endParaRPr/>
          </a:p>
          <a:p>
            <a:pPr indent="0" lvl="0" marL="0" marR="0" rtl="0" algn="just">
              <a:spcBef>
                <a:spcPts val="120"/>
              </a:spcBef>
              <a:spcAft>
                <a:spcPts val="0"/>
              </a:spcAft>
              <a:buClr>
                <a:schemeClr val="lt1"/>
              </a:buClr>
              <a:buSzPts val="600"/>
              <a:buFont typeface="Arial"/>
              <a:buNone/>
            </a:pPr>
            <a:r>
              <a:rPr b="0" i="0" lang="de-DE" sz="600">
                <a:solidFill>
                  <a:schemeClr val="dk1"/>
                </a:solidFill>
                <a:latin typeface="Arial"/>
                <a:ea typeface="Arial"/>
                <a:cs typeface="Arial"/>
                <a:sym typeface="Arial"/>
              </a:rPr>
              <a:t>Unless otherwise noted the reuse of this presentation is authorised under the </a:t>
            </a:r>
            <a:r>
              <a:rPr b="0" i="0" lang="de-DE" sz="600" u="sng">
                <a:solidFill>
                  <a:schemeClr val="dk1"/>
                </a:solidFill>
                <a:latin typeface="Arial"/>
                <a:ea typeface="Arial"/>
                <a:cs typeface="Arial"/>
                <a:sym typeface="Arial"/>
              </a:rPr>
              <a:t>CC BY 4.0</a:t>
            </a:r>
            <a:r>
              <a:rPr b="1" i="0" lang="de-DE" sz="600">
                <a:solidFill>
                  <a:schemeClr val="dk1"/>
                </a:solidFill>
                <a:latin typeface="Arial"/>
                <a:ea typeface="Arial"/>
                <a:cs typeface="Arial"/>
                <a:sym typeface="Arial"/>
              </a:rPr>
              <a:t>  </a:t>
            </a:r>
            <a:r>
              <a:rPr b="0" i="0" lang="de-DE" sz="600">
                <a:solidFill>
                  <a:schemeClr val="dk1"/>
                </a:solidFill>
                <a:latin typeface="Arial"/>
                <a:ea typeface="Arial"/>
                <a:cs typeface="Arial"/>
                <a:sym typeface="Arial"/>
              </a:rPr>
              <a:t>license. For any use or reproduction of elements that are not owned by the EU, permission may need to be sought directly from the respective right holders.</a:t>
            </a:r>
            <a:br>
              <a:rPr b="0" i="0" lang="de-DE" sz="600">
                <a:solidFill>
                  <a:schemeClr val="dk1"/>
                </a:solidFill>
                <a:latin typeface="Arial"/>
                <a:ea typeface="Arial"/>
                <a:cs typeface="Arial"/>
                <a:sym typeface="Arial"/>
              </a:rPr>
            </a:br>
            <a:r>
              <a:rPr b="1" i="0" lang="de-DE" sz="600" u="none" cap="none" strike="noStrike">
                <a:solidFill>
                  <a:schemeClr val="dk1"/>
                </a:solidFill>
                <a:latin typeface="Arial"/>
                <a:ea typeface="Arial"/>
                <a:cs typeface="Arial"/>
                <a:sym typeface="Arial"/>
              </a:rPr>
              <a:t>Image credits:</a:t>
            </a:r>
            <a:r>
              <a:rPr b="0" i="0" lang="de-DE" sz="600" u="none" cap="none" strike="noStrike">
                <a:solidFill>
                  <a:schemeClr val="dk1"/>
                </a:solidFill>
                <a:latin typeface="Arial"/>
                <a:ea typeface="Arial"/>
                <a:cs typeface="Arial"/>
                <a:sym typeface="Arial"/>
              </a:rPr>
              <a:t> </a:t>
            </a:r>
            <a:r>
              <a:rPr i="0" lang="de-DE" sz="600">
                <a:solidFill>
                  <a:schemeClr val="dk1"/>
                </a:solidFill>
                <a:latin typeface="Arial"/>
                <a:ea typeface="Arial"/>
                <a:cs typeface="Arial"/>
                <a:sym typeface="Arial"/>
              </a:rPr>
              <a:t>© ivector #249868181, #251163013, #273480523, #241215668, #245719946, #251163053, #252508849, #241215668,  #244690530, #222596698, #235536634, #263530636, #66009682, #273480523, #362422833; © petovarga #366009967; © shooarts # 121467308, 2020. Source: Stock.Adobe.com. Icons © Flaticon – all rights reserved.</a:t>
            </a:r>
            <a:endParaRPr/>
          </a:p>
        </p:txBody>
      </p:sp>
      <p:pic>
        <p:nvPicPr>
          <p:cNvPr id="191" name="Google Shape;191;p55"/>
          <p:cNvPicPr preferRelativeResize="0"/>
          <p:nvPr/>
        </p:nvPicPr>
        <p:blipFill rotWithShape="1">
          <a:blip r:embed="rId4">
            <a:alphaModFix/>
          </a:blip>
          <a:srcRect b="0" l="0" r="0" t="0"/>
          <a:stretch/>
        </p:blipFill>
        <p:spPr>
          <a:xfrm>
            <a:off x="1395929" y="5994432"/>
            <a:ext cx="900000" cy="31488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Title and Content">
  <p:cSld name="5_Title and Content">
    <p:spTree>
      <p:nvGrpSpPr>
        <p:cNvPr id="192" name="Shape 192"/>
        <p:cNvGrpSpPr/>
        <p:nvPr/>
      </p:nvGrpSpPr>
      <p:grpSpPr>
        <a:xfrm>
          <a:off x="0" y="0"/>
          <a:ext cx="0" cy="0"/>
          <a:chOff x="0" y="0"/>
          <a:chExt cx="0" cy="0"/>
        </a:xfrm>
      </p:grpSpPr>
      <p:sp>
        <p:nvSpPr>
          <p:cNvPr id="193" name="Google Shape;193;p56"/>
          <p:cNvSpPr txBox="1"/>
          <p:nvPr>
            <p:ph type="title"/>
          </p:nvPr>
        </p:nvSpPr>
        <p:spPr>
          <a:xfrm>
            <a:off x="623392" y="260834"/>
            <a:ext cx="10945216" cy="935037"/>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rgbClr val="578DA3"/>
              </a:buClr>
              <a:buSzPts val="2200"/>
              <a:buFont typeface="Arial"/>
              <a:buNone/>
              <a:defRPr sz="2200">
                <a:solidFill>
                  <a:srgbClr val="578D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4" name="Google Shape;194;p56"/>
          <p:cNvSpPr txBox="1"/>
          <p:nvPr>
            <p:ph idx="1" type="body"/>
          </p:nvPr>
        </p:nvSpPr>
        <p:spPr>
          <a:xfrm>
            <a:off x="623392" y="1574248"/>
            <a:ext cx="10945216" cy="4687404"/>
          </a:xfrm>
          <a:prstGeom prst="rect">
            <a:avLst/>
          </a:prstGeom>
          <a:noFill/>
          <a:ln>
            <a:noFill/>
          </a:ln>
        </p:spPr>
        <p:txBody>
          <a:bodyPr anchorCtr="0" anchor="t" bIns="45700" lIns="91425" spcFirstLastPara="1" rIns="91425" wrap="square" tIns="45700">
            <a:noAutofit/>
          </a:bodyPr>
          <a:lstStyle>
            <a:lvl1pPr indent="-350520" lvl="0" marL="457200" algn="l">
              <a:lnSpc>
                <a:spcPct val="100000"/>
              </a:lnSpc>
              <a:spcBef>
                <a:spcPts val="0"/>
              </a:spcBef>
              <a:spcAft>
                <a:spcPts val="0"/>
              </a:spcAft>
              <a:buClr>
                <a:srgbClr val="CD5A57"/>
              </a:buClr>
              <a:buSzPts val="1920"/>
              <a:buFont typeface="Arial"/>
              <a:buChar char="•"/>
              <a:defRPr i="0" sz="1600">
                <a:solidFill>
                  <a:srgbClr val="676767"/>
                </a:solidFill>
              </a:defRPr>
            </a:lvl1pPr>
            <a:lvl2pPr indent="-355600" lvl="1" marL="914400" algn="l">
              <a:lnSpc>
                <a:spcPct val="100000"/>
              </a:lnSpc>
              <a:spcBef>
                <a:spcPts val="600"/>
              </a:spcBef>
              <a:spcAft>
                <a:spcPts val="0"/>
              </a:spcAft>
              <a:buClr>
                <a:srgbClr val="C20016"/>
              </a:buClr>
              <a:buSzPts val="2000"/>
              <a:buChar char="•"/>
              <a:defRPr>
                <a:solidFill>
                  <a:srgbClr val="8B8B8B"/>
                </a:solidFill>
              </a:defRPr>
            </a:lvl2pPr>
            <a:lvl3pPr indent="-342900" lvl="2" marL="1371600" algn="l">
              <a:lnSpc>
                <a:spcPct val="100000"/>
              </a:lnSpc>
              <a:spcBef>
                <a:spcPts val="1800"/>
              </a:spcBef>
              <a:spcAft>
                <a:spcPts val="0"/>
              </a:spcAft>
              <a:buSzPts val="1800"/>
              <a:buFont typeface="Arial"/>
              <a:buChar char="-"/>
              <a:defRPr>
                <a:solidFill>
                  <a:srgbClr val="676767"/>
                </a:solidFill>
              </a:defRPr>
            </a:lvl3pPr>
            <a:lvl4pPr indent="-342900" lvl="3" marL="1828800" algn="l">
              <a:lnSpc>
                <a:spcPct val="100000"/>
              </a:lnSpc>
              <a:spcBef>
                <a:spcPts val="6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hapter Slide (2)">
  <p:cSld name="2_Chapter Slide (2)">
    <p:spTree>
      <p:nvGrpSpPr>
        <p:cNvPr id="25" name="Shape 25"/>
        <p:cNvGrpSpPr/>
        <p:nvPr/>
      </p:nvGrpSpPr>
      <p:grpSpPr>
        <a:xfrm>
          <a:off x="0" y="0"/>
          <a:ext cx="0" cy="0"/>
          <a:chOff x="0" y="0"/>
          <a:chExt cx="0" cy="0"/>
        </a:xfrm>
      </p:grpSpPr>
      <p:pic>
        <p:nvPicPr>
          <p:cNvPr id="26" name="Google Shape;26;p39"/>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27" name="Google Shape;27;p39"/>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28" name="Google Shape;28;p39"/>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9"/>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30" name="Google Shape;30;p39"/>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Title and Content">
  <p:cSld name="7_Title and Content">
    <p:spTree>
      <p:nvGrpSpPr>
        <p:cNvPr id="195" name="Shape 195"/>
        <p:cNvGrpSpPr/>
        <p:nvPr/>
      </p:nvGrpSpPr>
      <p:grpSpPr>
        <a:xfrm>
          <a:off x="0" y="0"/>
          <a:ext cx="0" cy="0"/>
          <a:chOff x="0" y="0"/>
          <a:chExt cx="0" cy="0"/>
        </a:xfrm>
      </p:grpSpPr>
      <p:sp>
        <p:nvSpPr>
          <p:cNvPr id="196" name="Google Shape;196;p57"/>
          <p:cNvSpPr txBox="1"/>
          <p:nvPr>
            <p:ph type="title"/>
          </p:nvPr>
        </p:nvSpPr>
        <p:spPr>
          <a:xfrm>
            <a:off x="623393" y="936695"/>
            <a:ext cx="10945216" cy="3167559"/>
          </a:xfrm>
          <a:prstGeom prst="rect">
            <a:avLst/>
          </a:prstGeom>
          <a:noFill/>
          <a:ln>
            <a:noFill/>
          </a:ln>
        </p:spPr>
        <p:txBody>
          <a:bodyPr anchorCtr="0" anchor="b" bIns="0" lIns="91425" spcFirstLastPara="1" rIns="91425" wrap="square" tIns="45700">
            <a:noAutofit/>
          </a:bodyPr>
          <a:lstStyle>
            <a:lvl1pPr lvl="0" algn="ctr">
              <a:lnSpc>
                <a:spcPct val="90000"/>
              </a:lnSpc>
              <a:spcBef>
                <a:spcPts val="0"/>
              </a:spcBef>
              <a:spcAft>
                <a:spcPts val="0"/>
              </a:spcAft>
              <a:buClr>
                <a:srgbClr val="578DA3"/>
              </a:buClr>
              <a:buSzPts val="3200"/>
              <a:buFont typeface="Arial"/>
              <a:buNone/>
              <a:defRPr sz="3200">
                <a:solidFill>
                  <a:srgbClr val="578DA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7" name="Google Shape;197;p57"/>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de-D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Title and Content">
  <p:cSld name="8_Title and Content">
    <p:spTree>
      <p:nvGrpSpPr>
        <p:cNvPr id="198" name="Shape 198"/>
        <p:cNvGrpSpPr/>
        <p:nvPr/>
      </p:nvGrpSpPr>
      <p:grpSpPr>
        <a:xfrm>
          <a:off x="0" y="0"/>
          <a:ext cx="0" cy="0"/>
          <a:chOff x="0" y="0"/>
          <a:chExt cx="0" cy="0"/>
        </a:xfrm>
      </p:grpSpPr>
      <p:sp>
        <p:nvSpPr>
          <p:cNvPr id="199" name="Google Shape;199;p58"/>
          <p:cNvSpPr txBox="1"/>
          <p:nvPr>
            <p:ph idx="1" type="body"/>
          </p:nvPr>
        </p:nvSpPr>
        <p:spPr>
          <a:xfrm>
            <a:off x="365761" y="1425680"/>
            <a:ext cx="11343641" cy="475128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58"/>
          <p:cNvSpPr txBox="1"/>
          <p:nvPr>
            <p:ph type="title"/>
          </p:nvPr>
        </p:nvSpPr>
        <p:spPr>
          <a:xfrm>
            <a:off x="365761" y="244372"/>
            <a:ext cx="11343641" cy="673100"/>
          </a:xfrm>
          <a:prstGeom prst="rect">
            <a:avLst/>
          </a:prstGeom>
          <a:noFill/>
          <a:ln>
            <a:noFill/>
          </a:ln>
        </p:spPr>
        <p:txBody>
          <a:bodyPr anchorCtr="0" anchor="b" bIns="0" lIns="91425" spcFirstLastPara="1" rIns="91425" wrap="square" tIns="45700">
            <a:noAutofit/>
          </a:bodyPr>
          <a:lstStyle>
            <a:lvl1pPr lvl="0" algn="l">
              <a:lnSpc>
                <a:spcPct val="90000"/>
              </a:lnSpc>
              <a:spcBef>
                <a:spcPts val="0"/>
              </a:spcBef>
              <a:spcAft>
                <a:spcPts val="0"/>
              </a:spcAft>
              <a:buClr>
                <a:schemeClr val="lt1"/>
              </a:buClr>
              <a:buSzPts val="40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1" name="Google Shape;201;p58"/>
          <p:cNvSpPr txBox="1"/>
          <p:nvPr>
            <p:ph idx="12" type="sldNum"/>
          </p:nvPr>
        </p:nvSpPr>
        <p:spPr>
          <a:xfrm>
            <a:off x="8966201" y="6466114"/>
            <a:ext cx="2743200" cy="281437"/>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200">
                <a:solidFill>
                  <a:srgbClr val="576973"/>
                </a:solidFill>
                <a:latin typeface="Arial"/>
                <a:ea typeface="Arial"/>
                <a:cs typeface="Arial"/>
                <a:sym typeface="Arial"/>
              </a:defRPr>
            </a:lvl1pPr>
            <a:lvl2pPr indent="0" lvl="1" marL="0" algn="r">
              <a:spcBef>
                <a:spcPts val="0"/>
              </a:spcBef>
              <a:buNone/>
              <a:defRPr sz="1200">
                <a:solidFill>
                  <a:srgbClr val="576973"/>
                </a:solidFill>
                <a:latin typeface="Arial"/>
                <a:ea typeface="Arial"/>
                <a:cs typeface="Arial"/>
                <a:sym typeface="Arial"/>
              </a:defRPr>
            </a:lvl2pPr>
            <a:lvl3pPr indent="0" lvl="2" marL="0" algn="r">
              <a:spcBef>
                <a:spcPts val="0"/>
              </a:spcBef>
              <a:buNone/>
              <a:defRPr sz="1200">
                <a:solidFill>
                  <a:srgbClr val="576973"/>
                </a:solidFill>
                <a:latin typeface="Arial"/>
                <a:ea typeface="Arial"/>
                <a:cs typeface="Arial"/>
                <a:sym typeface="Arial"/>
              </a:defRPr>
            </a:lvl3pPr>
            <a:lvl4pPr indent="0" lvl="3" marL="0" algn="r">
              <a:spcBef>
                <a:spcPts val="0"/>
              </a:spcBef>
              <a:buNone/>
              <a:defRPr sz="1200">
                <a:solidFill>
                  <a:srgbClr val="576973"/>
                </a:solidFill>
                <a:latin typeface="Arial"/>
                <a:ea typeface="Arial"/>
                <a:cs typeface="Arial"/>
                <a:sym typeface="Arial"/>
              </a:defRPr>
            </a:lvl4pPr>
            <a:lvl5pPr indent="0" lvl="4" marL="0" algn="r">
              <a:spcBef>
                <a:spcPts val="0"/>
              </a:spcBef>
              <a:buNone/>
              <a:defRPr sz="1200">
                <a:solidFill>
                  <a:srgbClr val="576973"/>
                </a:solidFill>
                <a:latin typeface="Arial"/>
                <a:ea typeface="Arial"/>
                <a:cs typeface="Arial"/>
                <a:sym typeface="Arial"/>
              </a:defRPr>
            </a:lvl5pPr>
            <a:lvl6pPr indent="0" lvl="5" marL="0" algn="r">
              <a:spcBef>
                <a:spcPts val="0"/>
              </a:spcBef>
              <a:buNone/>
              <a:defRPr sz="1200">
                <a:solidFill>
                  <a:srgbClr val="576973"/>
                </a:solidFill>
                <a:latin typeface="Arial"/>
                <a:ea typeface="Arial"/>
                <a:cs typeface="Arial"/>
                <a:sym typeface="Arial"/>
              </a:defRPr>
            </a:lvl6pPr>
            <a:lvl7pPr indent="0" lvl="6" marL="0" algn="r">
              <a:spcBef>
                <a:spcPts val="0"/>
              </a:spcBef>
              <a:buNone/>
              <a:defRPr sz="1200">
                <a:solidFill>
                  <a:srgbClr val="576973"/>
                </a:solidFill>
                <a:latin typeface="Arial"/>
                <a:ea typeface="Arial"/>
                <a:cs typeface="Arial"/>
                <a:sym typeface="Arial"/>
              </a:defRPr>
            </a:lvl7pPr>
            <a:lvl8pPr indent="0" lvl="7" marL="0" algn="r">
              <a:spcBef>
                <a:spcPts val="0"/>
              </a:spcBef>
              <a:buNone/>
              <a:defRPr sz="1200">
                <a:solidFill>
                  <a:srgbClr val="576973"/>
                </a:solidFill>
                <a:latin typeface="Arial"/>
                <a:ea typeface="Arial"/>
                <a:cs typeface="Arial"/>
                <a:sym typeface="Arial"/>
              </a:defRPr>
            </a:lvl8pPr>
            <a:lvl9pPr indent="0" lvl="8" marL="0" algn="r">
              <a:spcBef>
                <a:spcPts val="0"/>
              </a:spcBef>
              <a:buNone/>
              <a:defRPr sz="1200">
                <a:solidFill>
                  <a:srgbClr val="576973"/>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DE"/>
              <a:t>‹#›</a:t>
            </a:fld>
            <a:endParaRPr/>
          </a:p>
        </p:txBody>
      </p:sp>
      <p:sp>
        <p:nvSpPr>
          <p:cNvPr id="202" name="Google Shape;202;p58"/>
          <p:cNvSpPr txBox="1"/>
          <p:nvPr/>
        </p:nvSpPr>
        <p:spPr>
          <a:xfrm>
            <a:off x="7248128" y="6346656"/>
            <a:ext cx="249627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fld id="{00000000-1234-1234-1234-123412341234}" type="slidenum">
              <a:rPr lang="de-DE" sz="1600">
                <a:solidFill>
                  <a:srgbClr val="669AAF"/>
                </a:solidFill>
                <a:latin typeface="Arial"/>
                <a:ea typeface="Arial"/>
                <a:cs typeface="Arial"/>
                <a:sym typeface="Arial"/>
              </a:rPr>
              <a:t>‹#›</a:t>
            </a:fld>
            <a:endParaRPr sz="1600">
              <a:solidFill>
                <a:srgbClr val="669AAF"/>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p59"/>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5" name="Google Shape;205;p59"/>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06" name="Google Shape;206;p5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Title and Content" type="obj">
  <p:cSld name="OBJECT">
    <p:spTree>
      <p:nvGrpSpPr>
        <p:cNvPr id="207" name="Shape 207"/>
        <p:cNvGrpSpPr/>
        <p:nvPr/>
      </p:nvGrpSpPr>
      <p:grpSpPr>
        <a:xfrm>
          <a:off x="0" y="0"/>
          <a:ext cx="0" cy="0"/>
          <a:chOff x="0" y="0"/>
          <a:chExt cx="0" cy="0"/>
        </a:xfrm>
      </p:grpSpPr>
      <p:sp>
        <p:nvSpPr>
          <p:cNvPr id="208" name="Google Shape;208;p60"/>
          <p:cNvSpPr txBox="1"/>
          <p:nvPr>
            <p:ph type="title"/>
          </p:nvPr>
        </p:nvSpPr>
        <p:spPr>
          <a:xfrm>
            <a:off x="1109128" y="269877"/>
            <a:ext cx="10515600" cy="587374"/>
          </a:xfrm>
          <a:prstGeom prst="rect">
            <a:avLst/>
          </a:prstGeom>
          <a:noFill/>
          <a:ln>
            <a:noFill/>
          </a:ln>
        </p:spPr>
        <p:txBody>
          <a:bodyPr anchorCtr="0" anchor="b" bIns="0" lIns="91425" spcFirstLastPara="1" rIns="91425" wrap="square" tIns="45700">
            <a:normAutofit/>
          </a:bodyPr>
          <a:lstStyle>
            <a:lvl1pPr lvl="0" algn="l">
              <a:lnSpc>
                <a:spcPct val="90000"/>
              </a:lnSpc>
              <a:spcBef>
                <a:spcPts val="0"/>
              </a:spcBef>
              <a:spcAft>
                <a:spcPts val="0"/>
              </a:spcAft>
              <a:buClr>
                <a:schemeClr val="dk2"/>
              </a:buClr>
              <a:buSzPts val="3400"/>
              <a:buFont typeface="Arial"/>
              <a:buNone/>
              <a:defRPr sz="3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9" name="Google Shape;209;p60"/>
          <p:cNvSpPr txBox="1"/>
          <p:nvPr>
            <p:ph idx="1" type="body"/>
          </p:nvPr>
        </p:nvSpPr>
        <p:spPr>
          <a:xfrm>
            <a:off x="1109128" y="1111251"/>
            <a:ext cx="10515600" cy="506571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0"/>
              </a:spcBef>
              <a:spcAft>
                <a:spcPts val="0"/>
              </a:spcAft>
              <a:buSzPts val="2400"/>
              <a:buNone/>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1" name="Shape 31"/>
        <p:cNvGrpSpPr/>
        <p:nvPr/>
      </p:nvGrpSpPr>
      <p:grpSpPr>
        <a:xfrm>
          <a:off x="0" y="0"/>
          <a:ext cx="0" cy="0"/>
          <a:chOff x="0" y="0"/>
          <a:chExt cx="0" cy="0"/>
        </a:xfrm>
      </p:grpSpPr>
      <p:sp>
        <p:nvSpPr>
          <p:cNvPr id="32" name="Google Shape;32;p40"/>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lvl1pPr lvl="0" algn="l">
              <a:lnSpc>
                <a:spcPct val="100000"/>
              </a:lnSpc>
              <a:spcBef>
                <a:spcPts val="0"/>
              </a:spcBef>
              <a:spcAft>
                <a:spcPts val="0"/>
              </a:spcAft>
              <a:buClr>
                <a:schemeClr val="accent2"/>
              </a:buClr>
              <a:buSzPts val="3600"/>
              <a:buFont typeface="Arial"/>
              <a:buNone/>
              <a:defRPr b="1" sz="3600">
                <a:solidFill>
                  <a:schemeClr val="accent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33" name="Google Shape;33;p40"/>
          <p:cNvPicPr preferRelativeResize="0"/>
          <p:nvPr/>
        </p:nvPicPr>
        <p:blipFill rotWithShape="1">
          <a:blip r:embed="rId2">
            <a:alphaModFix/>
          </a:blip>
          <a:srcRect b="0" l="0" r="0" t="0"/>
          <a:stretch/>
        </p:blipFill>
        <p:spPr>
          <a:xfrm>
            <a:off x="10033852" y="6044693"/>
            <a:ext cx="1716200" cy="451718"/>
          </a:xfrm>
          <a:prstGeom prst="rect">
            <a:avLst/>
          </a:prstGeom>
          <a:noFill/>
          <a:ln>
            <a:noFill/>
          </a:ln>
        </p:spPr>
      </p:pic>
      <p:sp>
        <p:nvSpPr>
          <p:cNvPr id="34" name="Google Shape;34;p40"/>
          <p:cNvSpPr txBox="1"/>
          <p:nvPr>
            <p:ph idx="1" type="body"/>
          </p:nvPr>
        </p:nvSpPr>
        <p:spPr>
          <a:xfrm>
            <a:off x="838200" y="1210327"/>
            <a:ext cx="10515600" cy="483436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0"/>
              </a:spcBef>
              <a:spcAft>
                <a:spcPts val="0"/>
              </a:spcAft>
              <a:buSzPts val="1800"/>
              <a:buChar char="•"/>
              <a:defRPr/>
            </a:lvl1pPr>
            <a:lvl2pPr indent="-342900" lvl="1" marL="914400" algn="l">
              <a:lnSpc>
                <a:spcPct val="100000"/>
              </a:lnSpc>
              <a:spcBef>
                <a:spcPts val="1800"/>
              </a:spcBef>
              <a:spcAft>
                <a:spcPts val="0"/>
              </a:spcAft>
              <a:buSzPts val="1800"/>
              <a:buChar char="•"/>
              <a:defRPr/>
            </a:lvl2pPr>
            <a:lvl3pPr indent="-342900" lvl="2" marL="1371600" algn="l">
              <a:lnSpc>
                <a:spcPct val="100000"/>
              </a:lnSpc>
              <a:spcBef>
                <a:spcPts val="1800"/>
              </a:spcBef>
              <a:spcAft>
                <a:spcPts val="0"/>
              </a:spcAft>
              <a:buSzPts val="1800"/>
              <a:buChar char="•"/>
              <a:defRPr/>
            </a:lvl3pPr>
            <a:lvl4pPr indent="-342900" lvl="3" marL="1828800" algn="l">
              <a:lnSpc>
                <a:spcPct val="100000"/>
              </a:lnSpc>
              <a:spcBef>
                <a:spcPts val="1800"/>
              </a:spcBef>
              <a:spcAft>
                <a:spcPts val="0"/>
              </a:spcAft>
              <a:buSzPts val="1800"/>
              <a:buChar char="•"/>
              <a:defRPr/>
            </a:lvl4pPr>
            <a:lvl5pPr indent="-342900" lvl="4" marL="2286000" algn="l">
              <a:lnSpc>
                <a:spcPct val="100000"/>
              </a:lnSpc>
              <a:spcBef>
                <a:spcPts val="1800"/>
              </a:spcBef>
              <a:spcAft>
                <a:spcPts val="0"/>
              </a:spcAft>
              <a:buSzPts val="1800"/>
              <a:buChar char="•"/>
              <a:defRPr/>
            </a:lvl5pPr>
            <a:lvl6pPr indent="-342900" lvl="5" marL="2743200" algn="l">
              <a:lnSpc>
                <a:spcPct val="90000"/>
              </a:lnSpc>
              <a:spcBef>
                <a:spcPts val="18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35" name="Shape 3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hapter Slide (2)">
  <p:cSld name="3_Chapter Slide (2)">
    <p:spTree>
      <p:nvGrpSpPr>
        <p:cNvPr id="36" name="Shape 36"/>
        <p:cNvGrpSpPr/>
        <p:nvPr/>
      </p:nvGrpSpPr>
      <p:grpSpPr>
        <a:xfrm>
          <a:off x="0" y="0"/>
          <a:ext cx="0" cy="0"/>
          <a:chOff x="0" y="0"/>
          <a:chExt cx="0" cy="0"/>
        </a:xfrm>
      </p:grpSpPr>
      <p:pic>
        <p:nvPicPr>
          <p:cNvPr id="37" name="Google Shape;37;p42"/>
          <p:cNvPicPr preferRelativeResize="0"/>
          <p:nvPr/>
        </p:nvPicPr>
        <p:blipFill rotWithShape="1">
          <a:blip r:embed="rId2">
            <a:alphaModFix/>
          </a:blip>
          <a:srcRect b="0" l="0" r="0" t="0"/>
          <a:stretch/>
        </p:blipFill>
        <p:spPr>
          <a:xfrm>
            <a:off x="1185" y="1523"/>
            <a:ext cx="12189629" cy="6854953"/>
          </a:xfrm>
          <a:prstGeom prst="rect">
            <a:avLst/>
          </a:prstGeom>
          <a:noFill/>
          <a:ln>
            <a:noFill/>
          </a:ln>
        </p:spPr>
      </p:pic>
      <p:pic>
        <p:nvPicPr>
          <p:cNvPr id="38" name="Google Shape;38;p42"/>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39" name="Google Shape;39;p4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42"/>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1" name="Google Shape;41;p42"/>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 Slide (2)">
  <p:cSld name="Chapter Slide (2)">
    <p:spTree>
      <p:nvGrpSpPr>
        <p:cNvPr id="42" name="Shape 42"/>
        <p:cNvGrpSpPr/>
        <p:nvPr/>
      </p:nvGrpSpPr>
      <p:grpSpPr>
        <a:xfrm>
          <a:off x="0" y="0"/>
          <a:ext cx="0" cy="0"/>
          <a:chOff x="0" y="0"/>
          <a:chExt cx="0" cy="0"/>
        </a:xfrm>
      </p:grpSpPr>
      <p:pic>
        <p:nvPicPr>
          <p:cNvPr id="43" name="Google Shape;43;p43"/>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44" name="Google Shape;44;p43"/>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45" name="Google Shape;45;p43"/>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43"/>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47" name="Google Shape;47;p43"/>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hapter Slide (2)">
  <p:cSld name="4_Chapter Slide (2)">
    <p:spTree>
      <p:nvGrpSpPr>
        <p:cNvPr id="48" name="Shape 48"/>
        <p:cNvGrpSpPr/>
        <p:nvPr/>
      </p:nvGrpSpPr>
      <p:grpSpPr>
        <a:xfrm>
          <a:off x="0" y="0"/>
          <a:ext cx="0" cy="0"/>
          <a:chOff x="0" y="0"/>
          <a:chExt cx="0" cy="0"/>
        </a:xfrm>
      </p:grpSpPr>
      <p:pic>
        <p:nvPicPr>
          <p:cNvPr id="49" name="Google Shape;49;p44"/>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50" name="Google Shape;50;p44"/>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1" name="Google Shape;51;p44"/>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44"/>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3" name="Google Shape;53;p44"/>
          <p:cNvCxnSpPr/>
          <p:nvPr/>
        </p:nvCxnSpPr>
        <p:spPr>
          <a:xfrm>
            <a:off x="1077013" y="1122363"/>
            <a:ext cx="10156296" cy="34466"/>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hapter Slide (2)">
  <p:cSld name="5_Chapter Slide (2)">
    <p:spTree>
      <p:nvGrpSpPr>
        <p:cNvPr id="54" name="Shape 54"/>
        <p:cNvGrpSpPr/>
        <p:nvPr/>
      </p:nvGrpSpPr>
      <p:grpSpPr>
        <a:xfrm>
          <a:off x="0" y="0"/>
          <a:ext cx="0" cy="0"/>
          <a:chOff x="0" y="0"/>
          <a:chExt cx="0" cy="0"/>
        </a:xfrm>
      </p:grpSpPr>
      <p:pic>
        <p:nvPicPr>
          <p:cNvPr id="55" name="Google Shape;55;p45"/>
          <p:cNvPicPr preferRelativeResize="0"/>
          <p:nvPr/>
        </p:nvPicPr>
        <p:blipFill rotWithShape="1">
          <a:blip r:embed="rId2">
            <a:alphaModFix/>
          </a:blip>
          <a:srcRect b="0" l="0" r="0" t="0"/>
          <a:stretch/>
        </p:blipFill>
        <p:spPr>
          <a:xfrm>
            <a:off x="0" y="0"/>
            <a:ext cx="12192000" cy="6858000"/>
          </a:xfrm>
          <a:prstGeom prst="rect">
            <a:avLst/>
          </a:prstGeom>
          <a:noFill/>
          <a:ln>
            <a:noFill/>
          </a:ln>
        </p:spPr>
      </p:pic>
      <p:pic>
        <p:nvPicPr>
          <p:cNvPr id="56" name="Google Shape;56;p45"/>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57" name="Google Shape;57;p45"/>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45"/>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59" name="Google Shape;59;p45"/>
          <p:cNvCxnSpPr/>
          <p:nvPr/>
        </p:nvCxnSpPr>
        <p:spPr>
          <a:xfrm>
            <a:off x="1077013" y="1122363"/>
            <a:ext cx="8190973" cy="2779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hapter Slide (2)">
  <p:cSld name="6_Chapter Slide (2)">
    <p:spTree>
      <p:nvGrpSpPr>
        <p:cNvPr id="60" name="Shape 60"/>
        <p:cNvGrpSpPr/>
        <p:nvPr/>
      </p:nvGrpSpPr>
      <p:grpSpPr>
        <a:xfrm>
          <a:off x="0" y="0"/>
          <a:ext cx="0" cy="0"/>
          <a:chOff x="0" y="0"/>
          <a:chExt cx="0" cy="0"/>
        </a:xfrm>
      </p:grpSpPr>
      <p:pic>
        <p:nvPicPr>
          <p:cNvPr id="61" name="Google Shape;61;p46"/>
          <p:cNvPicPr preferRelativeResize="0"/>
          <p:nvPr/>
        </p:nvPicPr>
        <p:blipFill rotWithShape="1">
          <a:blip r:embed="rId2">
            <a:alphaModFix/>
          </a:blip>
          <a:srcRect b="0" l="0" r="0" t="0"/>
          <a:stretch/>
        </p:blipFill>
        <p:spPr>
          <a:xfrm>
            <a:off x="1185" y="0"/>
            <a:ext cx="12189630" cy="6858000"/>
          </a:xfrm>
          <a:prstGeom prst="rect">
            <a:avLst/>
          </a:prstGeom>
          <a:noFill/>
          <a:ln>
            <a:noFill/>
          </a:ln>
        </p:spPr>
      </p:pic>
      <p:pic>
        <p:nvPicPr>
          <p:cNvPr id="62" name="Google Shape;62;p46"/>
          <p:cNvPicPr preferRelativeResize="0"/>
          <p:nvPr/>
        </p:nvPicPr>
        <p:blipFill rotWithShape="1">
          <a:blip r:embed="rId3">
            <a:alphaModFix/>
          </a:blip>
          <a:srcRect b="0" l="0" r="0" t="0"/>
          <a:stretch/>
        </p:blipFill>
        <p:spPr>
          <a:xfrm>
            <a:off x="10033852" y="6045865"/>
            <a:ext cx="1716200" cy="450546"/>
          </a:xfrm>
          <a:prstGeom prst="rect">
            <a:avLst/>
          </a:prstGeom>
          <a:noFill/>
          <a:ln>
            <a:noFill/>
          </a:ln>
        </p:spPr>
      </p:pic>
      <p:sp>
        <p:nvSpPr>
          <p:cNvPr id="63" name="Google Shape;63;p46"/>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6"/>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2400"/>
              <a:buNone/>
              <a:defRPr b="1" sz="2400" cap="none">
                <a:solidFill>
                  <a:schemeClr val="lt1"/>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cxnSp>
        <p:nvCxnSpPr>
          <p:cNvPr id="65" name="Google Shape;65;p46"/>
          <p:cNvCxnSpPr/>
          <p:nvPr/>
        </p:nvCxnSpPr>
        <p:spPr>
          <a:xfrm>
            <a:off x="1077013" y="1122363"/>
            <a:ext cx="6997604" cy="23747"/>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7"/>
          <p:cNvSpPr txBox="1"/>
          <p:nvPr>
            <p:ph type="title"/>
          </p:nvPr>
        </p:nvSpPr>
        <p:spPr>
          <a:xfrm>
            <a:off x="838200" y="482860"/>
            <a:ext cx="10515600" cy="782357"/>
          </a:xfrm>
          <a:prstGeom prst="rect">
            <a:avLst/>
          </a:prstGeom>
          <a:noFill/>
          <a:ln>
            <a:noFill/>
          </a:ln>
        </p:spPr>
        <p:txBody>
          <a:bodyPr anchorCtr="0" anchor="b" bIns="0" lIns="91425" spcFirstLastPara="1" rIns="91425" wrap="square" tIns="45700">
            <a:noAutofit/>
          </a:bodyPr>
          <a:lstStyle>
            <a:lvl1pPr lvl="0" marR="0" rtl="0" algn="l">
              <a:lnSpc>
                <a:spcPct val="90000"/>
              </a:lnSpc>
              <a:spcBef>
                <a:spcPts val="0"/>
              </a:spcBef>
              <a:spcAft>
                <a:spcPts val="0"/>
              </a:spcAft>
              <a:buClr>
                <a:schemeClr val="dk2"/>
              </a:buClr>
              <a:buSzPts val="4000"/>
              <a:buFont typeface="Arial"/>
              <a:buNone/>
              <a:defRPr b="0" i="0" sz="4000" u="none" cap="none" strike="noStrik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7"/>
          <p:cNvSpPr txBox="1"/>
          <p:nvPr>
            <p:ph idx="1" type="body"/>
          </p:nvPr>
        </p:nvSpPr>
        <p:spPr>
          <a:xfrm>
            <a:off x="838200" y="1825625"/>
            <a:ext cx="10515600" cy="38819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0"/>
              </a:spcBef>
              <a:spcAft>
                <a:spcPts val="0"/>
              </a:spcAft>
              <a:buClr>
                <a:schemeClr val="dk2"/>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100000"/>
              </a:lnSpc>
              <a:spcBef>
                <a:spcPts val="1800"/>
              </a:spcBef>
              <a:spcAft>
                <a:spcPts val="0"/>
              </a:spcAft>
              <a:buClr>
                <a:schemeClr val="dk2"/>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100000"/>
              </a:lnSpc>
              <a:spcBef>
                <a:spcPts val="1800"/>
              </a:spcBef>
              <a:spcAft>
                <a:spcPts val="0"/>
              </a:spcAft>
              <a:buClr>
                <a:schemeClr val="dk2"/>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marR="0" rtl="0" algn="l">
              <a:lnSpc>
                <a:spcPct val="100000"/>
              </a:lnSpc>
              <a:spcBef>
                <a:spcPts val="180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5pPr>
            <a:lvl6pPr indent="-342900" lvl="5" marL="2743200" marR="0" rtl="0" algn="l">
              <a:lnSpc>
                <a:spcPct val="90000"/>
              </a:lnSpc>
              <a:spcBef>
                <a:spcPts val="18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7"/>
          <p:cNvSpPr txBox="1"/>
          <p:nvPr>
            <p:ph idx="12" type="sldNum"/>
          </p:nvPr>
        </p:nvSpPr>
        <p:spPr>
          <a:xfrm>
            <a:off x="838200" y="6131286"/>
            <a:ext cx="2743200" cy="365125"/>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200" u="none" cap="none" strike="noStrike">
                <a:solidFill>
                  <a:srgbClr val="949494"/>
                </a:solidFill>
                <a:latin typeface="Arial"/>
                <a:ea typeface="Arial"/>
                <a:cs typeface="Arial"/>
                <a:sym typeface="Arial"/>
              </a:defRPr>
            </a:lvl1pPr>
            <a:lvl2pPr indent="0" lvl="1" marL="0" marR="0" rtl="0" algn="l">
              <a:spcBef>
                <a:spcPts val="0"/>
              </a:spcBef>
              <a:buNone/>
              <a:defRPr b="0" i="0" sz="1200" u="none" cap="none" strike="noStrike">
                <a:solidFill>
                  <a:srgbClr val="949494"/>
                </a:solidFill>
                <a:latin typeface="Arial"/>
                <a:ea typeface="Arial"/>
                <a:cs typeface="Arial"/>
                <a:sym typeface="Arial"/>
              </a:defRPr>
            </a:lvl2pPr>
            <a:lvl3pPr indent="0" lvl="2" marL="0" marR="0" rtl="0" algn="l">
              <a:spcBef>
                <a:spcPts val="0"/>
              </a:spcBef>
              <a:buNone/>
              <a:defRPr b="0" i="0" sz="1200" u="none" cap="none" strike="noStrike">
                <a:solidFill>
                  <a:srgbClr val="949494"/>
                </a:solidFill>
                <a:latin typeface="Arial"/>
                <a:ea typeface="Arial"/>
                <a:cs typeface="Arial"/>
                <a:sym typeface="Arial"/>
              </a:defRPr>
            </a:lvl3pPr>
            <a:lvl4pPr indent="0" lvl="3" marL="0" marR="0" rtl="0" algn="l">
              <a:spcBef>
                <a:spcPts val="0"/>
              </a:spcBef>
              <a:buNone/>
              <a:defRPr b="0" i="0" sz="1200" u="none" cap="none" strike="noStrike">
                <a:solidFill>
                  <a:srgbClr val="949494"/>
                </a:solidFill>
                <a:latin typeface="Arial"/>
                <a:ea typeface="Arial"/>
                <a:cs typeface="Arial"/>
                <a:sym typeface="Arial"/>
              </a:defRPr>
            </a:lvl4pPr>
            <a:lvl5pPr indent="0" lvl="4" marL="0" marR="0" rtl="0" algn="l">
              <a:spcBef>
                <a:spcPts val="0"/>
              </a:spcBef>
              <a:buNone/>
              <a:defRPr b="0" i="0" sz="1200" u="none" cap="none" strike="noStrike">
                <a:solidFill>
                  <a:srgbClr val="949494"/>
                </a:solidFill>
                <a:latin typeface="Arial"/>
                <a:ea typeface="Arial"/>
                <a:cs typeface="Arial"/>
                <a:sym typeface="Arial"/>
              </a:defRPr>
            </a:lvl5pPr>
            <a:lvl6pPr indent="0" lvl="5" marL="0" marR="0" rtl="0" algn="l">
              <a:spcBef>
                <a:spcPts val="0"/>
              </a:spcBef>
              <a:buNone/>
              <a:defRPr b="0" i="0" sz="1200" u="none" cap="none" strike="noStrike">
                <a:solidFill>
                  <a:srgbClr val="949494"/>
                </a:solidFill>
                <a:latin typeface="Arial"/>
                <a:ea typeface="Arial"/>
                <a:cs typeface="Arial"/>
                <a:sym typeface="Arial"/>
              </a:defRPr>
            </a:lvl6pPr>
            <a:lvl7pPr indent="0" lvl="6" marL="0" marR="0" rtl="0" algn="l">
              <a:spcBef>
                <a:spcPts val="0"/>
              </a:spcBef>
              <a:buNone/>
              <a:defRPr b="0" i="0" sz="1200" u="none" cap="none" strike="noStrike">
                <a:solidFill>
                  <a:srgbClr val="949494"/>
                </a:solidFill>
                <a:latin typeface="Arial"/>
                <a:ea typeface="Arial"/>
                <a:cs typeface="Arial"/>
                <a:sym typeface="Arial"/>
              </a:defRPr>
            </a:lvl7pPr>
            <a:lvl8pPr indent="0" lvl="7" marL="0" marR="0" rtl="0" algn="l">
              <a:spcBef>
                <a:spcPts val="0"/>
              </a:spcBef>
              <a:buNone/>
              <a:defRPr b="0" i="0" sz="1200" u="none" cap="none" strike="noStrike">
                <a:solidFill>
                  <a:srgbClr val="949494"/>
                </a:solidFill>
                <a:latin typeface="Arial"/>
                <a:ea typeface="Arial"/>
                <a:cs typeface="Arial"/>
                <a:sym typeface="Arial"/>
              </a:defRPr>
            </a:lvl8pPr>
            <a:lvl9pPr indent="0" lvl="8" marL="0" marR="0" rtl="0" algn="l">
              <a:spcBef>
                <a:spcPts val="0"/>
              </a:spcBef>
              <a:buNone/>
              <a:defRPr b="0" i="0" sz="1200" u="none" cap="none" strike="noStrike">
                <a:solidFill>
                  <a:srgbClr val="949494"/>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de-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ec.europa.eu/info/research-and-innovation/funding/funding-opportunities/funding-programmes-and-open-calls/horizon-europe_en"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2.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hyperlink" Target="https://ec.europa.eu/info/funding-tenders/opportunities/docs/2021-2027/horizon/temp-form/af/af_he-ria-ia_en.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7.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3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3.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ec.europa.eu/horizon-europ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0"/>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Evaluation criteria</a:t>
            </a:r>
            <a:endParaRPr b="1">
              <a:solidFill>
                <a:srgbClr val="7030A0"/>
              </a:solidFill>
            </a:endParaRPr>
          </a:p>
        </p:txBody>
      </p:sp>
      <p:sp>
        <p:nvSpPr>
          <p:cNvPr id="312" name="Google Shape;312;p10"/>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313" name="Google Shape;313;p10"/>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314" name="Google Shape;314;p10"/>
          <p:cNvSpPr txBox="1"/>
          <p:nvPr/>
        </p:nvSpPr>
        <p:spPr>
          <a:xfrm>
            <a:off x="663879" y="1306405"/>
            <a:ext cx="10070926" cy="3265595"/>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1" lang="de-DE" sz="2400">
                <a:solidFill>
                  <a:srgbClr val="000000"/>
                </a:solidFill>
                <a:latin typeface="Calibri"/>
                <a:ea typeface="Calibri"/>
                <a:cs typeface="Calibri"/>
                <a:sym typeface="Calibri"/>
              </a:rPr>
              <a:t>Quality and efficiency of the implementation</a:t>
            </a:r>
            <a:endParaRPr sz="2400">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Quality and effectiveness of the work plan, assessment of risks, and appropriateness of the effort assigned to work packages, and the resources overall</a:t>
            </a:r>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Capacity and role of each participant, and extent to which the consortium as a whole brings together the necessary expertise.</a:t>
            </a:r>
            <a:endParaRPr sz="2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11"/>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What else you need to know about the evaluation process</a:t>
            </a:r>
            <a:endParaRPr/>
          </a:p>
        </p:txBody>
      </p:sp>
      <p:sp>
        <p:nvSpPr>
          <p:cNvPr id="320" name="Google Shape;320;p11"/>
          <p:cNvSpPr txBox="1"/>
          <p:nvPr>
            <p:ph idx="4294967295" type="body"/>
          </p:nvPr>
        </p:nvSpPr>
        <p:spPr>
          <a:xfrm>
            <a:off x="984738" y="1944893"/>
            <a:ext cx="9812698" cy="4511517"/>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2EA0B2"/>
              </a:buClr>
              <a:buSzPts val="2400"/>
              <a:buChar char="•"/>
            </a:pPr>
            <a:r>
              <a:rPr lang="de-DE">
                <a:solidFill>
                  <a:srgbClr val="262626"/>
                </a:solidFill>
              </a:rPr>
              <a:t>The European Commission </a:t>
            </a:r>
            <a:r>
              <a:rPr b="1" lang="de-DE">
                <a:solidFill>
                  <a:srgbClr val="262626"/>
                </a:solidFill>
              </a:rPr>
              <a:t>organises</a:t>
            </a:r>
            <a:r>
              <a:rPr lang="de-DE">
                <a:solidFill>
                  <a:srgbClr val="262626"/>
                </a:solidFill>
              </a:rPr>
              <a:t> the evaluation and </a:t>
            </a:r>
            <a:r>
              <a:rPr b="1" lang="de-DE">
                <a:solidFill>
                  <a:srgbClr val="262626"/>
                </a:solidFill>
              </a:rPr>
              <a:t>moderates</a:t>
            </a:r>
            <a:r>
              <a:rPr lang="de-DE">
                <a:solidFill>
                  <a:srgbClr val="262626"/>
                </a:solidFill>
              </a:rPr>
              <a:t> the process</a:t>
            </a:r>
            <a:endParaRPr/>
          </a:p>
          <a:p>
            <a:pPr indent="-228600" lvl="0" marL="228600" rtl="0" algn="l">
              <a:lnSpc>
                <a:spcPct val="100000"/>
              </a:lnSpc>
              <a:spcBef>
                <a:spcPts val="1800"/>
              </a:spcBef>
              <a:spcAft>
                <a:spcPts val="0"/>
              </a:spcAft>
              <a:buClr>
                <a:srgbClr val="2EA0B2"/>
              </a:buClr>
              <a:buSzPts val="2400"/>
              <a:buChar char="•"/>
            </a:pPr>
            <a:r>
              <a:rPr b="1" lang="de-DE">
                <a:solidFill>
                  <a:srgbClr val="262626"/>
                </a:solidFill>
              </a:rPr>
              <a:t>Independent observers </a:t>
            </a:r>
            <a:r>
              <a:rPr lang="de-DE">
                <a:solidFill>
                  <a:srgbClr val="262626"/>
                </a:solidFill>
              </a:rPr>
              <a:t>check the functioning and running of the overall process and advise, in their report, on the conduct and fairness of the evaluation sessions and, if necessary, suggest possible improvements</a:t>
            </a:r>
            <a:endParaRPr/>
          </a:p>
          <a:p>
            <a:pPr indent="-228600" lvl="0" marL="228600" rtl="0" algn="l">
              <a:lnSpc>
                <a:spcPct val="100000"/>
              </a:lnSpc>
              <a:spcBef>
                <a:spcPts val="1800"/>
              </a:spcBef>
              <a:spcAft>
                <a:spcPts val="0"/>
              </a:spcAft>
              <a:buClr>
                <a:srgbClr val="2EA0B2"/>
              </a:buClr>
              <a:buSzPts val="2400"/>
              <a:buChar char="•"/>
            </a:pPr>
            <a:r>
              <a:rPr lang="de-DE">
                <a:solidFill>
                  <a:srgbClr val="262626"/>
                </a:solidFill>
              </a:rPr>
              <a:t>An </a:t>
            </a:r>
            <a:r>
              <a:rPr b="1" lang="de-DE">
                <a:solidFill>
                  <a:srgbClr val="262626"/>
                </a:solidFill>
              </a:rPr>
              <a:t>ethics review </a:t>
            </a:r>
            <a:r>
              <a:rPr lang="de-DE">
                <a:solidFill>
                  <a:srgbClr val="262626"/>
                </a:solidFill>
              </a:rPr>
              <a:t>takes place for proposals above threshold and considered for funding. Only proposals that comply with the ethical principles and legislation may receive funding</a:t>
            </a:r>
            <a:endParaRPr/>
          </a:p>
          <a:p>
            <a:pPr indent="-76200" lvl="0" marL="228600" rtl="0" algn="l">
              <a:lnSpc>
                <a:spcPct val="100000"/>
              </a:lnSpc>
              <a:spcBef>
                <a:spcPts val="1800"/>
              </a:spcBef>
              <a:spcAft>
                <a:spcPts val="0"/>
              </a:spcAft>
              <a:buSzPts val="24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pic>
        <p:nvPicPr>
          <p:cNvPr id="326" name="Google Shape;326;p12"/>
          <p:cNvPicPr preferRelativeResize="0"/>
          <p:nvPr/>
        </p:nvPicPr>
        <p:blipFill rotWithShape="1">
          <a:blip r:embed="rId3">
            <a:alphaModFix/>
          </a:blip>
          <a:srcRect b="0" l="0" r="0" t="0"/>
          <a:stretch/>
        </p:blipFill>
        <p:spPr>
          <a:xfrm>
            <a:off x="2108324" y="3642728"/>
            <a:ext cx="8403336" cy="722376"/>
          </a:xfrm>
          <a:prstGeom prst="rect">
            <a:avLst/>
          </a:prstGeom>
          <a:noFill/>
          <a:ln>
            <a:noFill/>
          </a:ln>
        </p:spPr>
      </p:pic>
      <p:sp>
        <p:nvSpPr>
          <p:cNvPr id="327" name="Google Shape;327;p12"/>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Evaluation scores</a:t>
            </a:r>
            <a:endParaRPr/>
          </a:p>
        </p:txBody>
      </p:sp>
      <p:sp>
        <p:nvSpPr>
          <p:cNvPr id="328" name="Google Shape;328;p12"/>
          <p:cNvSpPr txBox="1"/>
          <p:nvPr>
            <p:ph idx="4294967295" type="body"/>
          </p:nvPr>
        </p:nvSpPr>
        <p:spPr>
          <a:xfrm>
            <a:off x="1190575" y="1373324"/>
            <a:ext cx="8598091" cy="1065212"/>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Clr>
                <a:srgbClr val="578DA3"/>
              </a:buClr>
              <a:buSzPts val="2000"/>
              <a:buChar char="•"/>
            </a:pPr>
            <a:r>
              <a:rPr lang="de-DE" sz="2000"/>
              <a:t>The </a:t>
            </a:r>
            <a:r>
              <a:rPr b="1" lang="de-DE" sz="2000"/>
              <a:t>maximum overall score is 15 (3x5</a:t>
            </a:r>
            <a:r>
              <a:rPr lang="de-DE" sz="2000"/>
              <a:t>), unless a weighting is applied</a:t>
            </a:r>
            <a:endParaRPr/>
          </a:p>
          <a:p>
            <a:pPr indent="-228600" lvl="0" marL="228600" rtl="0" algn="l">
              <a:lnSpc>
                <a:spcPct val="100000"/>
              </a:lnSpc>
              <a:spcBef>
                <a:spcPts val="1800"/>
              </a:spcBef>
              <a:spcAft>
                <a:spcPts val="0"/>
              </a:spcAft>
              <a:buClr>
                <a:srgbClr val="578DA3"/>
              </a:buClr>
              <a:buSzPts val="2000"/>
              <a:buChar char="•"/>
            </a:pPr>
            <a:r>
              <a:rPr lang="de-DE" sz="2000"/>
              <a:t>Generally a pre-defined qualifying score on each criterion and an overall qualifying score needs to be achieved.</a:t>
            </a:r>
            <a:endParaRPr sz="2000"/>
          </a:p>
        </p:txBody>
      </p:sp>
      <p:sp>
        <p:nvSpPr>
          <p:cNvPr id="329" name="Google Shape;329;p12"/>
          <p:cNvSpPr txBox="1"/>
          <p:nvPr/>
        </p:nvSpPr>
        <p:spPr>
          <a:xfrm>
            <a:off x="2100024" y="3121227"/>
            <a:ext cx="8604488" cy="456535"/>
          </a:xfrm>
          <a:prstGeom prst="rect">
            <a:avLst/>
          </a:prstGeom>
          <a:noFill/>
          <a:ln>
            <a:noFill/>
          </a:ln>
        </p:spPr>
        <p:txBody>
          <a:bodyPr anchorCtr="0" anchor="t" bIns="45700" lIns="91425" spcFirstLastPara="1" rIns="91425" wrap="square" tIns="45700">
            <a:spAutoFit/>
          </a:bodyPr>
          <a:lstStyle/>
          <a:p>
            <a:pPr indent="0" lvl="1" marL="0" marR="0" rtl="0" algn="ctr">
              <a:lnSpc>
                <a:spcPct val="150000"/>
              </a:lnSpc>
              <a:spcBef>
                <a:spcPts val="0"/>
              </a:spcBef>
              <a:spcAft>
                <a:spcPts val="0"/>
              </a:spcAft>
              <a:buNone/>
            </a:pPr>
            <a:r>
              <a:rPr b="0" i="1" lang="de-DE" sz="1800" u="none" cap="none" strike="noStrike">
                <a:solidFill>
                  <a:srgbClr val="34677E"/>
                </a:solidFill>
                <a:latin typeface="Arial"/>
                <a:ea typeface="Arial"/>
                <a:cs typeface="Arial"/>
                <a:sym typeface="Arial"/>
              </a:rPr>
              <a:t>Standard practice (thresholds)</a:t>
            </a:r>
            <a:endParaRPr b="0" i="0" sz="1800" u="none" cap="none" strike="noStrike">
              <a:solidFill>
                <a:srgbClr val="34677E"/>
              </a:solidFill>
              <a:latin typeface="Arial"/>
              <a:ea typeface="Arial"/>
              <a:cs typeface="Arial"/>
              <a:sym typeface="Arial"/>
            </a:endParaRPr>
          </a:p>
        </p:txBody>
      </p:sp>
      <p:sp>
        <p:nvSpPr>
          <p:cNvPr id="330" name="Google Shape;330;p12"/>
          <p:cNvSpPr txBox="1"/>
          <p:nvPr/>
        </p:nvSpPr>
        <p:spPr>
          <a:xfrm>
            <a:off x="9788666" y="3759424"/>
            <a:ext cx="714866" cy="46166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2400" u="none" cap="none" strike="noStrike">
                <a:solidFill>
                  <a:schemeClr val="lt1"/>
                </a:solidFill>
                <a:latin typeface="Arial"/>
                <a:ea typeface="Arial"/>
                <a:cs typeface="Arial"/>
                <a:sym typeface="Arial"/>
              </a:rPr>
              <a:t>10</a:t>
            </a:r>
            <a:endParaRPr/>
          </a:p>
        </p:txBody>
      </p:sp>
      <p:sp>
        <p:nvSpPr>
          <p:cNvPr id="331" name="Google Shape;331;p12"/>
          <p:cNvSpPr txBox="1"/>
          <p:nvPr/>
        </p:nvSpPr>
        <p:spPr>
          <a:xfrm>
            <a:off x="1190575" y="4635129"/>
            <a:ext cx="8955524" cy="1500031"/>
          </a:xfrm>
          <a:prstGeom prst="rect">
            <a:avLst/>
          </a:prstGeom>
          <a:noFill/>
          <a:ln>
            <a:noFill/>
          </a:ln>
        </p:spPr>
        <p:txBody>
          <a:bodyPr anchorCtr="0" anchor="t" bIns="45700" lIns="91425" spcFirstLastPara="1" rIns="91425" wrap="square" tIns="45700">
            <a:noAutofit/>
          </a:bodyPr>
          <a:lstStyle/>
          <a:p>
            <a:pPr indent="-180975" lvl="0" marL="180975" marR="0" rtl="0" algn="l">
              <a:spcBef>
                <a:spcPts val="0"/>
              </a:spcBef>
              <a:spcAft>
                <a:spcPts val="0"/>
              </a:spcAft>
              <a:buClr>
                <a:srgbClr val="578DA3"/>
              </a:buClr>
              <a:buSzPts val="2400"/>
              <a:buFont typeface="Arial"/>
              <a:buChar char="•"/>
            </a:pPr>
            <a:r>
              <a:rPr i="0" lang="de-DE" sz="2000">
                <a:solidFill>
                  <a:srgbClr val="262626"/>
                </a:solidFill>
                <a:latin typeface="Arial"/>
                <a:ea typeface="Arial"/>
                <a:cs typeface="Arial"/>
                <a:sym typeface="Arial"/>
              </a:rPr>
              <a:t>Qualifying scores may vary </a:t>
            </a:r>
            <a:endParaRPr/>
          </a:p>
          <a:p>
            <a:pPr indent="-180975" lvl="2" marL="361950" marR="0" rtl="0" algn="l">
              <a:spcBef>
                <a:spcPts val="1000"/>
              </a:spcBef>
              <a:spcAft>
                <a:spcPts val="0"/>
              </a:spcAft>
              <a:buClr>
                <a:srgbClr val="578DA3"/>
              </a:buClr>
              <a:buSzPts val="2000"/>
              <a:buFont typeface="Arial"/>
              <a:buChar char="-"/>
            </a:pPr>
            <a:r>
              <a:rPr b="0" i="0" lang="de-DE" sz="2000" u="none" cap="none" strike="noStrike">
                <a:solidFill>
                  <a:srgbClr val="262626"/>
                </a:solidFill>
                <a:latin typeface="Arial"/>
                <a:ea typeface="Arial"/>
                <a:cs typeface="Arial"/>
                <a:sym typeface="Arial"/>
              </a:rPr>
              <a:t>according to type of action </a:t>
            </a:r>
            <a:endParaRPr/>
          </a:p>
          <a:p>
            <a:pPr indent="-180975" lvl="2" marL="361950" marR="0" rtl="0" algn="l">
              <a:spcBef>
                <a:spcPts val="1000"/>
              </a:spcBef>
              <a:spcAft>
                <a:spcPts val="0"/>
              </a:spcAft>
              <a:buClr>
                <a:srgbClr val="578DA3"/>
              </a:buClr>
              <a:buSzPts val="2000"/>
              <a:buFont typeface="Arial"/>
              <a:buChar char="-"/>
            </a:pPr>
            <a:r>
              <a:rPr b="0" i="0" lang="de-DE" sz="2000" u="none" cap="none" strike="noStrike">
                <a:solidFill>
                  <a:srgbClr val="262626"/>
                </a:solidFill>
                <a:latin typeface="Arial"/>
                <a:ea typeface="Arial"/>
                <a:cs typeface="Arial"/>
                <a:sym typeface="Arial"/>
              </a:rPr>
              <a:t>between the first and second stage proposals in two-stage procedures </a:t>
            </a:r>
            <a:endParaRPr/>
          </a:p>
          <a:p>
            <a:pPr indent="-28575" lvl="0" marL="180975" marR="0" rtl="0" algn="l">
              <a:spcBef>
                <a:spcPts val="1000"/>
              </a:spcBef>
              <a:spcAft>
                <a:spcPts val="0"/>
              </a:spcAft>
              <a:buClr>
                <a:srgbClr val="578DA3"/>
              </a:buClr>
              <a:buSzPts val="2400"/>
              <a:buFont typeface="Arial"/>
              <a:buNone/>
            </a:pPr>
            <a:r>
              <a:t/>
            </a:r>
            <a:endParaRPr i="0" sz="2000">
              <a:solidFill>
                <a:srgbClr val="262626"/>
              </a:solidFill>
              <a:latin typeface="Arial"/>
              <a:ea typeface="Arial"/>
              <a:cs typeface="Arial"/>
              <a:sym typeface="Arial"/>
            </a:endParaRPr>
          </a:p>
          <a:p>
            <a:pPr indent="-28575" lvl="0" marL="180975" marR="0" rtl="0" algn="l">
              <a:spcBef>
                <a:spcPts val="1000"/>
              </a:spcBef>
              <a:spcAft>
                <a:spcPts val="0"/>
              </a:spcAft>
              <a:buClr>
                <a:srgbClr val="CD5A57"/>
              </a:buClr>
              <a:buSzPts val="2400"/>
              <a:buFont typeface="Arial"/>
              <a:buNone/>
            </a:pPr>
            <a:r>
              <a:t/>
            </a:r>
            <a:endParaRPr i="0" sz="2000">
              <a:solidFill>
                <a:srgbClr val="262626"/>
              </a:solidFill>
              <a:latin typeface="Arial"/>
              <a:ea typeface="Arial"/>
              <a:cs typeface="Arial"/>
              <a:sym typeface="Arial"/>
            </a:endParaRPr>
          </a:p>
        </p:txBody>
      </p:sp>
      <p:sp>
        <p:nvSpPr>
          <p:cNvPr id="332" name="Google Shape;332;p12"/>
          <p:cNvSpPr txBox="1"/>
          <p:nvPr/>
        </p:nvSpPr>
        <p:spPr>
          <a:xfrm>
            <a:off x="2207568" y="3708322"/>
            <a:ext cx="1972035" cy="58477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Excellence</a:t>
            </a:r>
            <a:endParaRPr/>
          </a:p>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3</a:t>
            </a:r>
            <a:endParaRPr b="0" i="0" sz="1600" u="none" cap="none" strike="noStrike">
              <a:solidFill>
                <a:schemeClr val="lt1"/>
              </a:solidFill>
              <a:latin typeface="Arial"/>
              <a:ea typeface="Arial"/>
              <a:cs typeface="Arial"/>
              <a:sym typeface="Arial"/>
            </a:endParaRPr>
          </a:p>
        </p:txBody>
      </p:sp>
      <p:sp>
        <p:nvSpPr>
          <p:cNvPr id="333" name="Google Shape;333;p12"/>
          <p:cNvSpPr txBox="1"/>
          <p:nvPr/>
        </p:nvSpPr>
        <p:spPr>
          <a:xfrm>
            <a:off x="5087888" y="3708322"/>
            <a:ext cx="1512168" cy="58477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Impact</a:t>
            </a:r>
            <a:endParaRPr/>
          </a:p>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3</a:t>
            </a:r>
            <a:endParaRPr b="0" i="0" sz="1600" u="none" cap="none" strike="noStrike">
              <a:solidFill>
                <a:schemeClr val="lt1"/>
              </a:solidFill>
              <a:latin typeface="Arial"/>
              <a:ea typeface="Arial"/>
              <a:cs typeface="Arial"/>
              <a:sym typeface="Arial"/>
            </a:endParaRPr>
          </a:p>
        </p:txBody>
      </p:sp>
      <p:sp>
        <p:nvSpPr>
          <p:cNvPr id="334" name="Google Shape;334;p12"/>
          <p:cNvSpPr txBox="1"/>
          <p:nvPr/>
        </p:nvSpPr>
        <p:spPr>
          <a:xfrm>
            <a:off x="7248128" y="3708322"/>
            <a:ext cx="2088232" cy="58477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Implementation</a:t>
            </a:r>
            <a:endParaRPr/>
          </a:p>
          <a:p>
            <a:pPr indent="0" lvl="1" marL="0" marR="0" rtl="0" algn="ctr">
              <a:spcBef>
                <a:spcPts val="0"/>
              </a:spcBef>
              <a:spcAft>
                <a:spcPts val="0"/>
              </a:spcAft>
              <a:buNone/>
            </a:pPr>
            <a:r>
              <a:rPr b="0" i="0" lang="de-DE" sz="1600" u="none" cap="none" strike="noStrike">
                <a:solidFill>
                  <a:schemeClr val="lt1"/>
                </a:solidFill>
                <a:latin typeface="Arial"/>
                <a:ea typeface="Arial"/>
                <a:cs typeface="Arial"/>
                <a:sym typeface="Arial"/>
              </a:rPr>
              <a:t>3</a:t>
            </a:r>
            <a:endParaRPr b="0" i="0" sz="1600" u="none" cap="none" strike="noStrike">
              <a:solidFill>
                <a:schemeClr val="lt1"/>
              </a:solidFill>
              <a:latin typeface="Arial"/>
              <a:ea typeface="Arial"/>
              <a:cs typeface="Arial"/>
              <a:sym typeface="Arial"/>
            </a:endParaRPr>
          </a:p>
        </p:txBody>
      </p:sp>
      <p:sp>
        <p:nvSpPr>
          <p:cNvPr id="335" name="Google Shape;335;p12"/>
          <p:cNvSpPr txBox="1"/>
          <p:nvPr/>
        </p:nvSpPr>
        <p:spPr>
          <a:xfrm>
            <a:off x="4179604" y="3715271"/>
            <a:ext cx="648071" cy="46166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2400" u="none" cap="none" strike="noStrike">
                <a:solidFill>
                  <a:srgbClr val="34677E"/>
                </a:solidFill>
                <a:latin typeface="Arial"/>
                <a:ea typeface="Arial"/>
                <a:cs typeface="Arial"/>
                <a:sym typeface="Arial"/>
              </a:rPr>
              <a:t>+</a:t>
            </a:r>
            <a:endParaRPr/>
          </a:p>
        </p:txBody>
      </p:sp>
      <p:sp>
        <p:nvSpPr>
          <p:cNvPr id="336" name="Google Shape;336;p12"/>
          <p:cNvSpPr txBox="1"/>
          <p:nvPr/>
        </p:nvSpPr>
        <p:spPr>
          <a:xfrm>
            <a:off x="6744384" y="3715271"/>
            <a:ext cx="647761" cy="46166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2400" u="none" cap="none" strike="noStrike">
                <a:solidFill>
                  <a:srgbClr val="34677E"/>
                </a:solidFill>
                <a:latin typeface="Arial"/>
                <a:ea typeface="Arial"/>
                <a:cs typeface="Arial"/>
                <a:sym typeface="Arial"/>
              </a:rPr>
              <a:t>+</a:t>
            </a:r>
            <a:endParaRPr b="0" i="0" sz="2400" u="none" cap="none" strike="noStrike">
              <a:solidFill>
                <a:srgbClr val="34677E"/>
              </a:solidFill>
              <a:latin typeface="Arial"/>
              <a:ea typeface="Arial"/>
              <a:cs typeface="Arial"/>
              <a:sym typeface="Arial"/>
            </a:endParaRPr>
          </a:p>
        </p:txBody>
      </p:sp>
      <p:sp>
        <p:nvSpPr>
          <p:cNvPr id="337" name="Google Shape;337;p12"/>
          <p:cNvSpPr txBox="1"/>
          <p:nvPr/>
        </p:nvSpPr>
        <p:spPr>
          <a:xfrm>
            <a:off x="9264559" y="3715271"/>
            <a:ext cx="575547" cy="461665"/>
          </a:xfrm>
          <a:prstGeom prst="rect">
            <a:avLst/>
          </a:prstGeom>
          <a:noFill/>
          <a:ln>
            <a:noFill/>
          </a:ln>
        </p:spPr>
        <p:txBody>
          <a:bodyPr anchorCtr="0" anchor="t" bIns="45700" lIns="91425" spcFirstLastPara="1" rIns="91425" wrap="square" tIns="45700">
            <a:spAutoFit/>
          </a:bodyPr>
          <a:lstStyle/>
          <a:p>
            <a:pPr indent="0" lvl="1" marL="0" marR="0" rtl="0" algn="ctr">
              <a:spcBef>
                <a:spcPts val="0"/>
              </a:spcBef>
              <a:spcAft>
                <a:spcPts val="0"/>
              </a:spcAft>
              <a:buNone/>
            </a:pPr>
            <a:r>
              <a:rPr b="0" i="0" lang="de-DE" sz="2400" u="none" cap="none" strike="noStrike">
                <a:solidFill>
                  <a:srgbClr val="34677E"/>
                </a:solidFill>
                <a:latin typeface="Arial"/>
                <a:ea typeface="Arial"/>
                <a:cs typeface="Arial"/>
                <a:sym typeface="Arial"/>
              </a:rPr>
              <a:t>=</a:t>
            </a:r>
            <a:endParaRPr b="0" i="0" sz="2400" u="none" cap="none" strike="noStrike">
              <a:solidFill>
                <a:srgbClr val="34677E"/>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Evaluation scores</a:t>
            </a:r>
            <a:endParaRPr/>
          </a:p>
        </p:txBody>
      </p:sp>
      <p:sp>
        <p:nvSpPr>
          <p:cNvPr id="343" name="Google Shape;343;p13"/>
          <p:cNvSpPr txBox="1"/>
          <p:nvPr>
            <p:ph idx="4294967295" type="body"/>
          </p:nvPr>
        </p:nvSpPr>
        <p:spPr>
          <a:xfrm>
            <a:off x="5426127" y="630385"/>
            <a:ext cx="5761037" cy="4567463"/>
          </a:xfrm>
          <a:prstGeom prst="rect">
            <a:avLst/>
          </a:prstGeom>
          <a:noFill/>
          <a:ln>
            <a:noFill/>
          </a:ln>
        </p:spPr>
        <p:txBody>
          <a:bodyPr anchorCtr="0" anchor="t" bIns="45700" lIns="91425" spcFirstLastPara="1" rIns="91425" wrap="square" tIns="45700">
            <a:noAutofit/>
          </a:bodyPr>
          <a:lstStyle/>
          <a:p>
            <a:pPr indent="-266700" lvl="0" marL="266700" rtl="0" algn="l">
              <a:lnSpc>
                <a:spcPct val="100000"/>
              </a:lnSpc>
              <a:spcBef>
                <a:spcPts val="0"/>
              </a:spcBef>
              <a:spcAft>
                <a:spcPts val="0"/>
              </a:spcAft>
              <a:buSzPts val="1800"/>
              <a:buChar char="•"/>
            </a:pPr>
            <a:r>
              <a:rPr lang="de-DE" sz="1800"/>
              <a:t>0:Proposal fails to address the criterion or cannot be assessed due to missing or incomplete information</a:t>
            </a:r>
            <a:endParaRPr/>
          </a:p>
          <a:p>
            <a:pPr indent="-266700" lvl="2" marL="266700" rtl="0" algn="l">
              <a:lnSpc>
                <a:spcPct val="100000"/>
              </a:lnSpc>
              <a:spcBef>
                <a:spcPts val="2300"/>
              </a:spcBef>
              <a:spcAft>
                <a:spcPts val="0"/>
              </a:spcAft>
              <a:buClr>
                <a:srgbClr val="C8DF33"/>
              </a:buClr>
              <a:buSzPts val="2160"/>
              <a:buChar char="•"/>
            </a:pPr>
            <a:r>
              <a:rPr lang="de-DE"/>
              <a:t>1:</a:t>
            </a:r>
            <a:r>
              <a:rPr b="1" lang="de-DE"/>
              <a:t>Poor</a:t>
            </a:r>
            <a:r>
              <a:rPr lang="de-DE"/>
              <a:t> – criterion is inadequately addressed or there are serious inherent weaknesses</a:t>
            </a:r>
            <a:endParaRPr/>
          </a:p>
          <a:p>
            <a:pPr indent="-266700" lvl="2" marL="266700" rtl="0" algn="l">
              <a:lnSpc>
                <a:spcPct val="100000"/>
              </a:lnSpc>
              <a:spcBef>
                <a:spcPts val="2300"/>
              </a:spcBef>
              <a:spcAft>
                <a:spcPts val="0"/>
              </a:spcAft>
              <a:buClr>
                <a:srgbClr val="C8DF33"/>
              </a:buClr>
              <a:buSzPts val="2160"/>
              <a:buChar char="•"/>
            </a:pPr>
            <a:r>
              <a:rPr lang="de-DE"/>
              <a:t>2:</a:t>
            </a:r>
            <a:r>
              <a:rPr b="1" lang="de-DE"/>
              <a:t>Fair</a:t>
            </a:r>
            <a:r>
              <a:rPr lang="de-DE"/>
              <a:t> – proposal broadly addresses the criterion, but there are significant weaknesses</a:t>
            </a:r>
            <a:endParaRPr/>
          </a:p>
          <a:p>
            <a:pPr indent="-266700" lvl="2" marL="266700" rtl="0" algn="l">
              <a:lnSpc>
                <a:spcPct val="100000"/>
              </a:lnSpc>
              <a:spcBef>
                <a:spcPts val="2300"/>
              </a:spcBef>
              <a:spcAft>
                <a:spcPts val="0"/>
              </a:spcAft>
              <a:buClr>
                <a:srgbClr val="C8DF33"/>
              </a:buClr>
              <a:buSzPts val="2160"/>
              <a:buChar char="•"/>
            </a:pPr>
            <a:r>
              <a:rPr lang="de-DE"/>
              <a:t>3:</a:t>
            </a:r>
            <a:r>
              <a:rPr b="1" lang="de-DE"/>
              <a:t>Good</a:t>
            </a:r>
            <a:r>
              <a:rPr lang="de-DE"/>
              <a:t> – proposal addresses the criterion well, but a number of shortcomings are present</a:t>
            </a:r>
            <a:endParaRPr/>
          </a:p>
          <a:p>
            <a:pPr indent="-266700" lvl="2" marL="266700" rtl="0" algn="l">
              <a:lnSpc>
                <a:spcPct val="100000"/>
              </a:lnSpc>
              <a:spcBef>
                <a:spcPts val="2300"/>
              </a:spcBef>
              <a:spcAft>
                <a:spcPts val="0"/>
              </a:spcAft>
              <a:buClr>
                <a:srgbClr val="C8DF33"/>
              </a:buClr>
              <a:buSzPts val="2160"/>
              <a:buChar char="•"/>
            </a:pPr>
            <a:r>
              <a:rPr lang="de-DE"/>
              <a:t>4:</a:t>
            </a:r>
            <a:r>
              <a:rPr b="1" lang="de-DE"/>
              <a:t>Very good </a:t>
            </a:r>
            <a:r>
              <a:rPr lang="de-DE"/>
              <a:t>– proposal addresses the criterion very well, but a small number of shortcomings are present</a:t>
            </a:r>
            <a:endParaRPr/>
          </a:p>
          <a:p>
            <a:pPr indent="-266700" lvl="2" marL="266700" rtl="0" algn="l">
              <a:lnSpc>
                <a:spcPct val="100000"/>
              </a:lnSpc>
              <a:spcBef>
                <a:spcPts val="2300"/>
              </a:spcBef>
              <a:spcAft>
                <a:spcPts val="0"/>
              </a:spcAft>
              <a:buClr>
                <a:srgbClr val="C8DF33"/>
              </a:buClr>
              <a:buSzPts val="2160"/>
              <a:buChar char="•"/>
            </a:pPr>
            <a:r>
              <a:rPr lang="de-DE"/>
              <a:t>5: </a:t>
            </a:r>
            <a:r>
              <a:rPr b="1" lang="de-DE"/>
              <a:t>Excellent</a:t>
            </a:r>
            <a:r>
              <a:rPr lang="de-DE"/>
              <a:t> – proposal successfully addresses all relevant aspects of the criterion. Any shortcomings are minor</a:t>
            </a:r>
            <a:endParaRPr/>
          </a:p>
          <a:p>
            <a:pPr indent="-114300" lvl="0" marL="228600" rtl="0" algn="l">
              <a:lnSpc>
                <a:spcPct val="100000"/>
              </a:lnSpc>
              <a:spcBef>
                <a:spcPts val="1800"/>
              </a:spcBef>
              <a:spcAft>
                <a:spcPts val="0"/>
              </a:spcAft>
              <a:buSzPts val="1800"/>
              <a:buNone/>
            </a:pPr>
            <a:r>
              <a:t/>
            </a:r>
            <a:endParaRPr sz="1800"/>
          </a:p>
        </p:txBody>
      </p:sp>
      <p:pic>
        <p:nvPicPr>
          <p:cNvPr id="344" name="Google Shape;344;p13"/>
          <p:cNvPicPr preferRelativeResize="0"/>
          <p:nvPr/>
        </p:nvPicPr>
        <p:blipFill rotWithShape="1">
          <a:blip r:embed="rId3">
            <a:alphaModFix/>
          </a:blip>
          <a:srcRect b="0" l="0" r="0" t="0"/>
          <a:stretch/>
        </p:blipFill>
        <p:spPr>
          <a:xfrm flipH="1">
            <a:off x="1991544" y="4509121"/>
            <a:ext cx="2077594" cy="2012135"/>
          </a:xfrm>
          <a:prstGeom prst="rect">
            <a:avLst/>
          </a:prstGeom>
          <a:noFill/>
          <a:ln>
            <a:noFill/>
          </a:ln>
        </p:spPr>
      </p:pic>
      <p:sp>
        <p:nvSpPr>
          <p:cNvPr id="345" name="Google Shape;345;p13"/>
          <p:cNvSpPr/>
          <p:nvPr/>
        </p:nvSpPr>
        <p:spPr>
          <a:xfrm>
            <a:off x="1753644" y="1691014"/>
            <a:ext cx="2470149" cy="2220388"/>
          </a:xfrm>
          <a:prstGeom prst="rect">
            <a:avLst/>
          </a:prstGeom>
          <a:gradFill>
            <a:gsLst>
              <a:gs pos="0">
                <a:srgbClr val="A26908"/>
              </a:gs>
              <a:gs pos="48000">
                <a:srgbClr val="F3A011"/>
              </a:gs>
              <a:gs pos="100000">
                <a:srgbClr val="F7C46C"/>
              </a:gs>
            </a:gsLst>
            <a:lin ang="16200000" scaled="0"/>
          </a:gradFill>
          <a:ln>
            <a:noFill/>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de-DE" sz="1800">
                <a:solidFill>
                  <a:schemeClr val="dk1"/>
                </a:solidFill>
                <a:latin typeface="Arial"/>
                <a:ea typeface="Arial"/>
                <a:cs typeface="Arial"/>
                <a:sym typeface="Arial"/>
              </a:rPr>
              <a:t>Experts score each award criterion on a scale from 0 to 5 (half point scores may be given):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14"/>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Evaluation – new elements in Horizon Europe</a:t>
            </a:r>
            <a:endParaRPr b="1">
              <a:solidFill>
                <a:srgbClr val="7030A0"/>
              </a:solidFill>
            </a:endParaRPr>
          </a:p>
        </p:txBody>
      </p:sp>
      <p:sp>
        <p:nvSpPr>
          <p:cNvPr id="353" name="Google Shape;353;p14"/>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354" name="Google Shape;354;p1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355" name="Google Shape;355;p14"/>
          <p:cNvSpPr txBox="1"/>
          <p:nvPr/>
        </p:nvSpPr>
        <p:spPr>
          <a:xfrm>
            <a:off x="663879" y="1306405"/>
            <a:ext cx="10070926" cy="375411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76200" lvl="0" marL="228600" marR="0" rtl="0" algn="l">
              <a:lnSpc>
                <a:spcPct val="90000"/>
              </a:lnSpc>
              <a:spcBef>
                <a:spcPts val="0"/>
              </a:spcBef>
              <a:spcAft>
                <a:spcPts val="0"/>
              </a:spcAft>
              <a:buClr>
                <a:schemeClr val="dk1"/>
              </a:buClr>
              <a:buSzPts val="2400"/>
              <a:buFont typeface="Arial"/>
              <a:buNone/>
            </a:pPr>
            <a:r>
              <a:t/>
            </a:r>
            <a:endParaRPr sz="2400">
              <a:solidFill>
                <a:schemeClr val="dk1"/>
              </a:solidFill>
              <a:latin typeface="Arial"/>
              <a:ea typeface="Arial"/>
              <a:cs typeface="Arial"/>
              <a:sym typeface="Arial"/>
            </a:endParaRPr>
          </a:p>
          <a:p>
            <a:pPr indent="-228600" lvl="0" marL="228600" marR="0" rtl="0" algn="l">
              <a:lnSpc>
                <a:spcPct val="90000"/>
              </a:lnSpc>
              <a:spcBef>
                <a:spcPts val="1000"/>
              </a:spcBef>
              <a:spcAft>
                <a:spcPts val="0"/>
              </a:spcAft>
              <a:buClr>
                <a:srgbClr val="262626"/>
              </a:buClr>
              <a:buSzPts val="2400"/>
              <a:buFont typeface="Arial"/>
              <a:buChar char="•"/>
            </a:pPr>
            <a:r>
              <a:rPr lang="de-DE" sz="2400">
                <a:solidFill>
                  <a:srgbClr val="262626"/>
                </a:solidFill>
                <a:latin typeface="Arial"/>
                <a:ea typeface="Arial"/>
                <a:cs typeface="Arial"/>
                <a:sym typeface="Arial"/>
              </a:rPr>
              <a:t>Pilot on „Blind evaluation“ in first HE two-stage calls: anonymised short proposals in 1st stage   </a:t>
            </a:r>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262626"/>
              </a:solidFill>
              <a:latin typeface="Arial"/>
              <a:ea typeface="Arial"/>
              <a:cs typeface="Arial"/>
              <a:sym typeface="Arial"/>
            </a:endParaRPr>
          </a:p>
          <a:p>
            <a:pPr indent="-228600" lvl="0" marL="228600" marR="0" rtl="0" algn="l">
              <a:lnSpc>
                <a:spcPct val="90000"/>
              </a:lnSpc>
              <a:spcBef>
                <a:spcPts val="1000"/>
              </a:spcBef>
              <a:spcAft>
                <a:spcPts val="0"/>
              </a:spcAft>
              <a:buClr>
                <a:srgbClr val="262626"/>
              </a:buClr>
              <a:buSzPts val="2400"/>
              <a:buFont typeface="Arial"/>
              <a:buChar char="•"/>
            </a:pPr>
            <a:r>
              <a:rPr lang="de-DE" sz="2400">
                <a:solidFill>
                  <a:srgbClr val="262626"/>
                </a:solidFill>
                <a:latin typeface="Arial"/>
                <a:ea typeface="Arial"/>
                <a:cs typeface="Arial"/>
                <a:sym typeface="Arial"/>
              </a:rPr>
              <a:t>Pilot on ‘</a:t>
            </a:r>
            <a:r>
              <a:rPr b="1" lang="de-DE" sz="2400">
                <a:solidFill>
                  <a:srgbClr val="262626"/>
                </a:solidFill>
                <a:latin typeface="Arial"/>
                <a:ea typeface="Arial"/>
                <a:cs typeface="Arial"/>
                <a:sym typeface="Arial"/>
              </a:rPr>
              <a:t>Right to react</a:t>
            </a:r>
            <a:r>
              <a:rPr lang="de-DE" sz="2400">
                <a:solidFill>
                  <a:srgbClr val="262626"/>
                </a:solidFill>
                <a:latin typeface="Arial"/>
                <a:ea typeface="Arial"/>
                <a:cs typeface="Arial"/>
                <a:sym typeface="Arial"/>
              </a:rPr>
              <a:t>’ (rebuttal): more transparency and more detailed feedback option</a:t>
            </a:r>
            <a:endParaRPr sz="2400">
              <a:solidFill>
                <a:srgbClr val="262626"/>
              </a:solidFill>
              <a:latin typeface="Arial"/>
              <a:ea typeface="Arial"/>
              <a:cs typeface="Arial"/>
              <a:sym typeface="Arial"/>
            </a:endParaRPr>
          </a:p>
          <a:p>
            <a:pPr indent="-76200" lvl="0" marL="228600" marR="0" rtl="0" algn="l">
              <a:lnSpc>
                <a:spcPct val="90000"/>
              </a:lnSpc>
              <a:spcBef>
                <a:spcPts val="1000"/>
              </a:spcBef>
              <a:spcAft>
                <a:spcPts val="0"/>
              </a:spcAft>
              <a:buClr>
                <a:schemeClr val="dk1"/>
              </a:buClr>
              <a:buSzPts val="2400"/>
              <a:buFont typeface="Arial"/>
              <a:buNone/>
            </a:pPr>
            <a:r>
              <a:t/>
            </a:r>
            <a:endParaRPr sz="2400">
              <a:solidFill>
                <a:srgbClr val="262626"/>
              </a:solidFill>
              <a:latin typeface="Arial"/>
              <a:ea typeface="Arial"/>
              <a:cs typeface="Arial"/>
              <a:sym typeface="Arial"/>
            </a:endParaRPr>
          </a:p>
          <a:p>
            <a:pPr indent="-228600" lvl="0" marL="228600" marR="0" rtl="0" algn="l">
              <a:lnSpc>
                <a:spcPct val="90000"/>
              </a:lnSpc>
              <a:spcBef>
                <a:spcPts val="1000"/>
              </a:spcBef>
              <a:spcAft>
                <a:spcPts val="0"/>
              </a:spcAft>
              <a:buClr>
                <a:srgbClr val="262626"/>
              </a:buClr>
              <a:buSzPts val="2400"/>
              <a:buFont typeface="Arial"/>
              <a:buChar char="•"/>
            </a:pPr>
            <a:r>
              <a:rPr b="1" lang="de-DE" sz="2400">
                <a:solidFill>
                  <a:srgbClr val="262626"/>
                </a:solidFill>
                <a:latin typeface="Arial"/>
                <a:ea typeface="Arial"/>
                <a:cs typeface="Arial"/>
                <a:sym typeface="Arial"/>
              </a:rPr>
              <a:t>Portfolio-based calls </a:t>
            </a:r>
            <a:r>
              <a:rPr lang="de-DE" sz="2400">
                <a:solidFill>
                  <a:srgbClr val="262626"/>
                </a:solidFill>
                <a:latin typeface="Arial"/>
                <a:ea typeface="Arial"/>
                <a:cs typeface="Arial"/>
                <a:sym typeface="Arial"/>
              </a:rPr>
              <a:t>(e.g. Missions, EIC pathfinder): portfolio considerations</a:t>
            </a:r>
            <a:endParaRPr sz="2400">
              <a:solidFill>
                <a:srgbClr val="262626"/>
              </a:solidFill>
              <a:latin typeface="Arial"/>
              <a:ea typeface="Arial"/>
              <a:cs typeface="Arial"/>
              <a:sym typeface="Arial"/>
            </a:endParaRPr>
          </a:p>
          <a:p>
            <a:pPr indent="-19050" lvl="0" marL="171450" marR="0" rtl="0" algn="l">
              <a:lnSpc>
                <a:spcPct val="90000"/>
              </a:lnSpc>
              <a:spcBef>
                <a:spcPts val="750"/>
              </a:spcBef>
              <a:spcAft>
                <a:spcPts val="0"/>
              </a:spcAft>
              <a:buClr>
                <a:srgbClr val="0070C0"/>
              </a:buClr>
              <a:buSzPts val="2400"/>
              <a:buFont typeface="Arial"/>
              <a:buNone/>
            </a:pPr>
            <a:r>
              <a:t/>
            </a:r>
            <a:endParaRPr sz="2400">
              <a:solidFill>
                <a:srgbClr val="26262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15"/>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Where to find the full information?</a:t>
            </a:r>
            <a:endParaRPr/>
          </a:p>
        </p:txBody>
      </p:sp>
      <p:sp>
        <p:nvSpPr>
          <p:cNvPr id="361" name="Google Shape;361;p15"/>
          <p:cNvSpPr txBox="1"/>
          <p:nvPr>
            <p:ph idx="4294967295" type="body"/>
          </p:nvPr>
        </p:nvSpPr>
        <p:spPr>
          <a:xfrm>
            <a:off x="705999" y="1631836"/>
            <a:ext cx="9853442" cy="393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de-DE" u="sng">
                <a:solidFill>
                  <a:schemeClr val="hlink"/>
                </a:solidFill>
                <a:hlinkClick r:id="rId3"/>
              </a:rPr>
              <a:t>https://ec.europa.eu/info/research-and-innovation/funding/funding-opportunities/funding-programmes-and-open-calls/horizon-europe_en</a:t>
            </a:r>
            <a:endParaRPr/>
          </a:p>
          <a:p>
            <a:pPr indent="0" lvl="0" marL="0" rtl="0" algn="l">
              <a:lnSpc>
                <a:spcPct val="100000"/>
              </a:lnSpc>
              <a:spcBef>
                <a:spcPts val="1800"/>
              </a:spcBef>
              <a:spcAft>
                <a:spcPts val="0"/>
              </a:spcAft>
              <a:buSzPts val="2400"/>
              <a:buNone/>
            </a:pPr>
            <a:r>
              <a:t/>
            </a:r>
            <a:endParaRPr/>
          </a:p>
          <a:p>
            <a:pPr indent="0" lvl="0" marL="0" rtl="0" algn="l">
              <a:lnSpc>
                <a:spcPct val="100000"/>
              </a:lnSpc>
              <a:spcBef>
                <a:spcPts val="1800"/>
              </a:spcBef>
              <a:spcAft>
                <a:spcPts val="0"/>
              </a:spcAft>
              <a:buSzPts val="2400"/>
              <a:buNone/>
            </a:pPr>
            <a:r>
              <a:rPr lang="de-DE"/>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6"/>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de-DE"/>
              <a:t>2. Evaluation Summary Report</a:t>
            </a:r>
            <a:endParaRPr/>
          </a:p>
        </p:txBody>
      </p:sp>
      <p:sp>
        <p:nvSpPr>
          <p:cNvPr id="367" name="Google Shape;367;p16"/>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de-DE"/>
              <a:t>EXERCISE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17"/>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Exercise: Evaluation Summary report H2020 </a:t>
            </a:r>
            <a:endParaRPr/>
          </a:p>
        </p:txBody>
      </p:sp>
      <p:sp>
        <p:nvSpPr>
          <p:cNvPr id="374" name="Google Shape;374;p17"/>
          <p:cNvSpPr txBox="1"/>
          <p:nvPr>
            <p:ph idx="4294967295" type="body"/>
          </p:nvPr>
        </p:nvSpPr>
        <p:spPr>
          <a:xfrm>
            <a:off x="715235" y="1339688"/>
            <a:ext cx="9853442" cy="393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de-DE" sz="2000"/>
              <a:t>Analysis of an extract of an Evaluation Summary Report (ESR)</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de-DE" sz="2000"/>
              <a:t>Read an extract from an ESR, call 2021 on Wind energy – Challenge 5; ESR report received in May 2022</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de-DE" sz="2000"/>
              <a:t>We take Criterion 3 - Quality and efficiency of the implementation (criterion 1 excellence and criterion 2 impact not discussed in this example)</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de-DE" sz="2000"/>
              <a:t>Review of implementation (work-packages, tasks, management, budget items) </a:t>
            </a:r>
            <a:endParaRPr/>
          </a:p>
          <a:p>
            <a:pPr indent="-228600" lvl="0" marL="228600" rtl="0" algn="l">
              <a:lnSpc>
                <a:spcPct val="100000"/>
              </a:lnSpc>
              <a:spcBef>
                <a:spcPts val="1800"/>
              </a:spcBef>
              <a:spcAft>
                <a:spcPts val="0"/>
              </a:spcAft>
              <a:buClr>
                <a:srgbClr val="580B95"/>
              </a:buClr>
              <a:buSzPts val="2000"/>
              <a:buFont typeface="Noto Sans Symbols"/>
              <a:buChar char="▪"/>
            </a:pPr>
            <a:r>
              <a:rPr lang="de-DE" sz="2000"/>
              <a:t>When you read the comments of evaluators, how would you score the project on implementation, on a scoring range 0-5? </a:t>
            </a:r>
            <a:endParaRPr/>
          </a:p>
          <a:p>
            <a:pPr indent="-228600" lvl="0" marL="228600" rtl="0" algn="l">
              <a:lnSpc>
                <a:spcPct val="100000"/>
              </a:lnSpc>
              <a:spcBef>
                <a:spcPts val="1800"/>
              </a:spcBef>
              <a:spcAft>
                <a:spcPts val="0"/>
              </a:spcAft>
              <a:buClr>
                <a:srgbClr val="580B95"/>
              </a:buClr>
              <a:buSzPts val="2000"/>
              <a:buFont typeface="Noto Sans Symbols"/>
              <a:buChar char="▪"/>
            </a:pPr>
            <a:r>
              <a:rPr lang="de-DE" sz="2000"/>
              <a:t>Text will be displayed &amp; handed out in paper copy</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de-DE" sz="2000"/>
              <a:t>At the end of exercise the original will be displayed with score for this criterion: are the score and comments justified/ok, or too high, or too low?</a:t>
            </a:r>
            <a:endParaRPr/>
          </a:p>
          <a:p>
            <a:pPr indent="-101600" lvl="0" marL="228600" rtl="0" algn="l">
              <a:lnSpc>
                <a:spcPct val="100000"/>
              </a:lnSpc>
              <a:spcBef>
                <a:spcPts val="1800"/>
              </a:spcBef>
              <a:spcAft>
                <a:spcPts val="0"/>
              </a:spcAft>
              <a:buClr>
                <a:srgbClr val="580B95"/>
              </a:buClr>
              <a:buSzPts val="2000"/>
              <a:buFont typeface="Noto Sans Symbols"/>
              <a:buNone/>
            </a:pPr>
            <a:r>
              <a:t/>
            </a:r>
            <a:endParaRPr sz="2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8" name="Shape 378"/>
        <p:cNvGrpSpPr/>
        <p:nvPr/>
      </p:nvGrpSpPr>
      <p:grpSpPr>
        <a:xfrm>
          <a:off x="0" y="0"/>
          <a:ext cx="0" cy="0"/>
          <a:chOff x="0" y="0"/>
          <a:chExt cx="0" cy="0"/>
        </a:xfrm>
      </p:grpSpPr>
      <p:sp>
        <p:nvSpPr>
          <p:cNvPr id="379" name="Google Shape;379;p18"/>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Example: Evaluation Summary report </a:t>
            </a:r>
            <a:endParaRPr/>
          </a:p>
        </p:txBody>
      </p:sp>
      <p:sp>
        <p:nvSpPr>
          <p:cNvPr id="380" name="Google Shape;380;p18"/>
          <p:cNvSpPr txBox="1"/>
          <p:nvPr>
            <p:ph idx="4294967295" type="body"/>
          </p:nvPr>
        </p:nvSpPr>
        <p:spPr>
          <a:xfrm>
            <a:off x="705999" y="1468997"/>
            <a:ext cx="9853442" cy="393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de-DE" sz="2000"/>
              <a:t>Criterion 3 - Quality and efficiency of the implementation</a:t>
            </a:r>
            <a:endParaRPr/>
          </a:p>
          <a:p>
            <a:pPr indent="0" lvl="0" marL="0" rtl="0" algn="l">
              <a:lnSpc>
                <a:spcPct val="100000"/>
              </a:lnSpc>
              <a:spcBef>
                <a:spcPts val="1800"/>
              </a:spcBef>
              <a:spcAft>
                <a:spcPts val="0"/>
              </a:spcAft>
              <a:buSzPts val="2000"/>
              <a:buNone/>
            </a:pPr>
            <a:r>
              <a:rPr lang="de-DE" sz="2000"/>
              <a:t>The following aspects will be taken into account:</a:t>
            </a:r>
            <a:endParaRPr/>
          </a:p>
          <a:p>
            <a:pPr indent="-228600" lvl="0" marL="228600" rtl="0" algn="l">
              <a:lnSpc>
                <a:spcPct val="100000"/>
              </a:lnSpc>
              <a:spcBef>
                <a:spcPts val="1800"/>
              </a:spcBef>
              <a:spcAft>
                <a:spcPts val="0"/>
              </a:spcAft>
              <a:buClr>
                <a:srgbClr val="580B95"/>
              </a:buClr>
              <a:buSzPts val="2000"/>
              <a:buFont typeface="Noto Sans Symbols"/>
              <a:buChar char="▪"/>
            </a:pPr>
            <a:r>
              <a:rPr lang="de-DE" sz="2000"/>
              <a:t>Quality and effectiveness of the work plan, assessment of risks, and appropriateness of the effort assigned to work packages, and the resources overall</a:t>
            </a:r>
            <a:endParaRPr sz="2000"/>
          </a:p>
          <a:p>
            <a:pPr indent="-228600" lvl="0" marL="228600" rtl="0" algn="l">
              <a:lnSpc>
                <a:spcPct val="100000"/>
              </a:lnSpc>
              <a:spcBef>
                <a:spcPts val="1800"/>
              </a:spcBef>
              <a:spcAft>
                <a:spcPts val="0"/>
              </a:spcAft>
              <a:buClr>
                <a:srgbClr val="580B95"/>
              </a:buClr>
              <a:buSzPts val="2000"/>
              <a:buFont typeface="Noto Sans Symbols"/>
              <a:buChar char="▪"/>
            </a:pPr>
            <a:r>
              <a:rPr lang="de-DE" sz="2000"/>
              <a:t>Capacity and role of each participant, and extent to which the consortium as a whole brings together the necessary expertise.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19"/>
          <p:cNvSpPr txBox="1"/>
          <p:nvPr>
            <p:ph type="title"/>
          </p:nvPr>
        </p:nvSpPr>
        <p:spPr>
          <a:xfrm>
            <a:off x="678290" y="190909"/>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Example: Evaluation Summary report </a:t>
            </a:r>
            <a:endParaRPr/>
          </a:p>
        </p:txBody>
      </p:sp>
      <p:sp>
        <p:nvSpPr>
          <p:cNvPr id="386" name="Google Shape;386;p19"/>
          <p:cNvSpPr txBox="1"/>
          <p:nvPr>
            <p:ph idx="4294967295" type="body"/>
          </p:nvPr>
        </p:nvSpPr>
        <p:spPr>
          <a:xfrm>
            <a:off x="530509" y="906528"/>
            <a:ext cx="11513710" cy="5951472"/>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de-DE" sz="2000"/>
              <a:t>Criterion 3 - Quality and efficiency of the implementation</a:t>
            </a:r>
            <a:endParaRPr/>
          </a:p>
          <a:p>
            <a:pPr indent="0" lvl="0" marL="0" rtl="0" algn="l">
              <a:lnSpc>
                <a:spcPct val="100000"/>
              </a:lnSpc>
              <a:spcBef>
                <a:spcPts val="1800"/>
              </a:spcBef>
              <a:spcAft>
                <a:spcPts val="0"/>
              </a:spcAft>
              <a:buSzPts val="2000"/>
              <a:buNone/>
            </a:pPr>
            <a:r>
              <a:rPr lang="de-DE" sz="2000"/>
              <a:t>Overall, the proposal addresses the criterion well. In particular:</a:t>
            </a:r>
            <a:endParaRPr/>
          </a:p>
          <a:p>
            <a:pPr indent="0" lvl="0" marL="0" rtl="0" algn="l">
              <a:lnSpc>
                <a:spcPct val="100000"/>
              </a:lnSpc>
              <a:spcBef>
                <a:spcPts val="1800"/>
              </a:spcBef>
              <a:spcAft>
                <a:spcPts val="0"/>
              </a:spcAft>
              <a:buSzPts val="2000"/>
              <a:buNone/>
            </a:pPr>
            <a:r>
              <a:rPr lang="de-DE" sz="2000"/>
              <a:t>* In general, the work plan is effective and of acceptable quality. For example, the breakdown of the project into appropriate work packages and their tasks is convincing, and proportionate to the scale and complexity of the proposed project.</a:t>
            </a:r>
            <a:endParaRPr/>
          </a:p>
          <a:p>
            <a:pPr indent="0" lvl="0" marL="0" rtl="0" algn="l">
              <a:lnSpc>
                <a:spcPct val="100000"/>
              </a:lnSpc>
              <a:spcBef>
                <a:spcPts val="1800"/>
              </a:spcBef>
              <a:spcAft>
                <a:spcPts val="0"/>
              </a:spcAft>
              <a:buSzPts val="2000"/>
              <a:buNone/>
            </a:pPr>
            <a:r>
              <a:rPr lang="de-DE" sz="2000"/>
              <a:t>* Milestones are sufficient in number, and timing, and their means of verification. They are appropriate to enable effective monitoring of project progress.</a:t>
            </a:r>
            <a:endParaRPr/>
          </a:p>
          <a:p>
            <a:pPr indent="0" lvl="0" marL="0" rtl="0" algn="l">
              <a:lnSpc>
                <a:spcPct val="100000"/>
              </a:lnSpc>
              <a:spcBef>
                <a:spcPts val="1800"/>
              </a:spcBef>
              <a:spcAft>
                <a:spcPts val="0"/>
              </a:spcAft>
              <a:buSzPts val="2000"/>
              <a:buNone/>
            </a:pPr>
            <a:r>
              <a:rPr lang="de-DE" sz="2000"/>
              <a:t>* The content of the deliverables is appropriate to document the outputs of the project.</a:t>
            </a:r>
            <a:endParaRPr/>
          </a:p>
          <a:p>
            <a:pPr indent="0" lvl="0" marL="0" rtl="0" algn="l">
              <a:lnSpc>
                <a:spcPct val="100000"/>
              </a:lnSpc>
              <a:spcBef>
                <a:spcPts val="1800"/>
              </a:spcBef>
              <a:spcAft>
                <a:spcPts val="0"/>
              </a:spcAft>
              <a:buSzPts val="2000"/>
              <a:buNone/>
            </a:pPr>
            <a:r>
              <a:rPr lang="de-DE" sz="2000"/>
              <a:t>* The resources assigned to work packages are credibly in line with their objectives and deliverables.</a:t>
            </a:r>
            <a:endParaRPr/>
          </a:p>
          <a:p>
            <a:pPr indent="0" lvl="0" marL="0" rtl="0" algn="l">
              <a:lnSpc>
                <a:spcPct val="100000"/>
              </a:lnSpc>
              <a:spcBef>
                <a:spcPts val="1800"/>
              </a:spcBef>
              <a:spcAft>
                <a:spcPts val="0"/>
              </a:spcAft>
              <a:buSzPts val="2000"/>
              <a:buNone/>
            </a:pPr>
            <a:r>
              <a:rPr lang="de-DE" sz="2000"/>
              <a:t>* Each participant has a specific and valid role, and the capacity to carry it out.</a:t>
            </a:r>
            <a:endParaRPr/>
          </a:p>
          <a:p>
            <a:pPr indent="0" lvl="0" marL="0" rtl="0" algn="l">
              <a:lnSpc>
                <a:spcPct val="100000"/>
              </a:lnSpc>
              <a:spcBef>
                <a:spcPts val="1800"/>
              </a:spcBef>
              <a:spcAft>
                <a:spcPts val="0"/>
              </a:spcAft>
              <a:buSzPts val="2000"/>
              <a:buNone/>
            </a:pPr>
            <a:r>
              <a:rPr lang="de-DE" sz="2000"/>
              <a:t>* The consortium as a whole brings together the necessary expertise, including valuable previous experience with Local Water Forums, and previous involvement in a </a:t>
            </a:r>
            <a:br>
              <a:rPr lang="de-DE" sz="2000"/>
            </a:br>
            <a:r>
              <a:rPr lang="de-DE" sz="2000"/>
              <a:t>range of H2020 projects.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6000"/>
              <a:buFont typeface="Arial"/>
              <a:buNone/>
            </a:pPr>
            <a:r>
              <a:rPr lang="de-DE" sz="5600"/>
              <a:t>Session 2:</a:t>
            </a:r>
            <a:br>
              <a:rPr lang="de-DE" sz="5600"/>
            </a:br>
            <a:r>
              <a:rPr lang="de-DE" sz="5600"/>
              <a:t>Evaluation Criteria &amp; Proposal application form</a:t>
            </a:r>
            <a:endParaRPr sz="5600"/>
          </a:p>
        </p:txBody>
      </p:sp>
      <p:sp>
        <p:nvSpPr>
          <p:cNvPr id="220" name="Google Shape;220;p2"/>
          <p:cNvSpPr txBox="1"/>
          <p:nvPr>
            <p:ph idx="1" type="subTitle"/>
          </p:nvPr>
        </p:nvSpPr>
        <p:spPr>
          <a:xfrm>
            <a:off x="1077012" y="1280970"/>
            <a:ext cx="10156297" cy="48856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400"/>
              <a:buNone/>
            </a:pPr>
            <a:r>
              <a:rPr lang="de-DE"/>
              <a:t>PROPOSAL WRITING CAMP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20"/>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Example: Evaluation Summary report </a:t>
            </a:r>
            <a:endParaRPr/>
          </a:p>
        </p:txBody>
      </p:sp>
      <p:sp>
        <p:nvSpPr>
          <p:cNvPr id="392" name="Google Shape;392;p20"/>
          <p:cNvSpPr txBox="1"/>
          <p:nvPr>
            <p:ph idx="4294967295" type="body"/>
          </p:nvPr>
        </p:nvSpPr>
        <p:spPr>
          <a:xfrm>
            <a:off x="696762" y="1348924"/>
            <a:ext cx="10340692" cy="39322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000"/>
              <a:buNone/>
            </a:pPr>
            <a:r>
              <a:rPr b="1" lang="de-DE" sz="2000"/>
              <a:t>Criterion 3 - Quality and efficiency of the implementation</a:t>
            </a:r>
            <a:endParaRPr/>
          </a:p>
          <a:p>
            <a:pPr indent="0" lvl="0" marL="0" rtl="0" algn="l">
              <a:lnSpc>
                <a:spcPct val="100000"/>
              </a:lnSpc>
              <a:spcBef>
                <a:spcPts val="1800"/>
              </a:spcBef>
              <a:spcAft>
                <a:spcPts val="0"/>
              </a:spcAft>
              <a:buSzPts val="2000"/>
              <a:buNone/>
            </a:pPr>
            <a:r>
              <a:rPr lang="de-DE" sz="2000"/>
              <a:t>Nevertheless, a number of shortcomings are present, namely:</a:t>
            </a:r>
            <a:endParaRPr/>
          </a:p>
          <a:p>
            <a:pPr indent="0" lvl="0" marL="0" rtl="0" algn="l">
              <a:lnSpc>
                <a:spcPct val="100000"/>
              </a:lnSpc>
              <a:spcBef>
                <a:spcPts val="1800"/>
              </a:spcBef>
              <a:spcAft>
                <a:spcPts val="0"/>
              </a:spcAft>
              <a:buSzPts val="2000"/>
              <a:buNone/>
            </a:pPr>
            <a:r>
              <a:rPr lang="de-DE" sz="2000"/>
              <a:t>* Some of the initial deliverables are not scheduled early enough for effective project progress. For example, deliverables on quality control and risk management, and data management, are not scheduled until month 6, and the launch of the website is not scheduled until month 4, which is not sufficiently justified.</a:t>
            </a:r>
            <a:endParaRPr/>
          </a:p>
          <a:p>
            <a:pPr indent="0" lvl="0" marL="0" rtl="0" algn="l">
              <a:lnSpc>
                <a:spcPct val="100000"/>
              </a:lnSpc>
              <a:spcBef>
                <a:spcPts val="1800"/>
              </a:spcBef>
              <a:spcAft>
                <a:spcPts val="0"/>
              </a:spcAft>
              <a:buSzPts val="2000"/>
              <a:buNone/>
            </a:pPr>
            <a:r>
              <a:rPr lang="de-DE" sz="2000"/>
              <a:t>* The proposal does not sufficiently identify critical risks concerning the access and availability of testing grounds; and does not credibly mitigate potential difficulties in setting up the local sustainable energy assemblies (e.g. lack of trust and acceptance in the local communities) beyond one-way communication.</a:t>
            </a:r>
            <a:endParaRPr/>
          </a:p>
          <a:p>
            <a:pPr indent="0" lvl="0" marL="0" rtl="0" algn="l">
              <a:lnSpc>
                <a:spcPct val="100000"/>
              </a:lnSpc>
              <a:spcBef>
                <a:spcPts val="1800"/>
              </a:spcBef>
              <a:spcAft>
                <a:spcPts val="0"/>
              </a:spcAft>
              <a:buSzPts val="2000"/>
              <a:buNone/>
            </a:pPr>
            <a:r>
              <a:rPr lang="de-DE" sz="2000"/>
              <a:t>* The proposal does not provide sufficient justification for the purchase costs allocated to partner 11 (€53,100, which is 27.7% of Personnel costs) or to partner 13 (€85,500, which is 48.8% of Personnel Costs).</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pic>
        <p:nvPicPr>
          <p:cNvPr id="398" name="Google Shape;398;p21"/>
          <p:cNvPicPr preferRelativeResize="0"/>
          <p:nvPr/>
        </p:nvPicPr>
        <p:blipFill rotWithShape="1">
          <a:blip r:embed="rId3">
            <a:alphaModFix/>
          </a:blip>
          <a:srcRect b="0" l="0" r="0" t="0"/>
          <a:stretch/>
        </p:blipFill>
        <p:spPr>
          <a:xfrm>
            <a:off x="277091" y="89193"/>
            <a:ext cx="9382686" cy="1252946"/>
          </a:xfrm>
          <a:prstGeom prst="rect">
            <a:avLst/>
          </a:prstGeom>
          <a:noFill/>
          <a:ln>
            <a:noFill/>
          </a:ln>
        </p:spPr>
      </p:pic>
      <p:pic>
        <p:nvPicPr>
          <p:cNvPr id="399" name="Google Shape;399;p21"/>
          <p:cNvPicPr preferRelativeResize="0"/>
          <p:nvPr/>
        </p:nvPicPr>
        <p:blipFill rotWithShape="1">
          <a:blip r:embed="rId4">
            <a:alphaModFix/>
          </a:blip>
          <a:srcRect b="8468" l="17754" r="20198" t="22912"/>
          <a:stretch/>
        </p:blipFill>
        <p:spPr>
          <a:xfrm>
            <a:off x="347547" y="1231303"/>
            <a:ext cx="8866940" cy="551586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sp>
        <p:nvSpPr>
          <p:cNvPr id="405" name="Google Shape;405;p22"/>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Arial"/>
              <a:buNone/>
            </a:pPr>
            <a:r>
              <a:rPr lang="de-DE" sz="4400"/>
              <a:t>3. Exercise: Proposal application form</a:t>
            </a:r>
            <a:endParaRPr sz="4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grpSp>
        <p:nvGrpSpPr>
          <p:cNvPr id="411" name="Google Shape;411;p23"/>
          <p:cNvGrpSpPr/>
          <p:nvPr/>
        </p:nvGrpSpPr>
        <p:grpSpPr>
          <a:xfrm>
            <a:off x="1638821" y="2940512"/>
            <a:ext cx="8534399" cy="3262974"/>
            <a:chOff x="0" y="654512"/>
            <a:chExt cx="8534399" cy="3262974"/>
          </a:xfrm>
        </p:grpSpPr>
        <p:sp>
          <p:nvSpPr>
            <p:cNvPr id="412" name="Google Shape;412;p23"/>
            <p:cNvSpPr/>
            <p:nvPr/>
          </p:nvSpPr>
          <p:spPr>
            <a:xfrm>
              <a:off x="0" y="654512"/>
              <a:ext cx="2133600"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3"/>
            <p:cNvSpPr txBox="1"/>
            <p:nvPr/>
          </p:nvSpPr>
          <p:spPr>
            <a:xfrm>
              <a:off x="0" y="654512"/>
              <a:ext cx="2133600" cy="1287000"/>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None/>
              </a:pPr>
              <a:r>
                <a:rPr lang="de-DE" sz="3600">
                  <a:solidFill>
                    <a:srgbClr val="3F3F3F"/>
                  </a:solidFill>
                  <a:latin typeface="Arial"/>
                  <a:ea typeface="Arial"/>
                  <a:cs typeface="Arial"/>
                  <a:sym typeface="Arial"/>
                </a:rPr>
                <a:t>Part A </a:t>
              </a:r>
              <a:r>
                <a:rPr lang="de-DE" sz="1800">
                  <a:solidFill>
                    <a:srgbClr val="3F3F3F"/>
                  </a:solidFill>
                  <a:latin typeface="Arial"/>
                  <a:ea typeface="Arial"/>
                  <a:cs typeface="Arial"/>
                  <a:sym typeface="Arial"/>
                </a:rPr>
                <a:t>(online form)</a:t>
              </a:r>
              <a:endParaRPr sz="1800">
                <a:solidFill>
                  <a:srgbClr val="3F3F3F"/>
                </a:solidFill>
                <a:latin typeface="Arial"/>
                <a:ea typeface="Arial"/>
                <a:cs typeface="Arial"/>
                <a:sym typeface="Arial"/>
              </a:endParaRPr>
            </a:p>
          </p:txBody>
        </p:sp>
        <p:sp>
          <p:nvSpPr>
            <p:cNvPr id="414" name="Google Shape;414;p23"/>
            <p:cNvSpPr/>
            <p:nvPr/>
          </p:nvSpPr>
          <p:spPr>
            <a:xfrm>
              <a:off x="2133599" y="654512"/>
              <a:ext cx="426720" cy="1287000"/>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3"/>
            <p:cNvSpPr/>
            <p:nvPr/>
          </p:nvSpPr>
          <p:spPr>
            <a:xfrm>
              <a:off x="2731007" y="654512"/>
              <a:ext cx="5803392" cy="1287000"/>
            </a:xfrm>
            <a:prstGeom prst="rect">
              <a:avLst/>
            </a:prstGeom>
            <a:solidFill>
              <a:srgbClr val="2D4B92">
                <a:alpha val="8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3"/>
            <p:cNvSpPr txBox="1"/>
            <p:nvPr/>
          </p:nvSpPr>
          <p:spPr>
            <a:xfrm>
              <a:off x="2731007" y="654512"/>
              <a:ext cx="5803392" cy="1287000"/>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FFFF"/>
                </a:buClr>
                <a:buSzPts val="2400"/>
                <a:buFont typeface="Arial"/>
                <a:buChar char="•"/>
              </a:pPr>
              <a:r>
                <a:rPr b="0" i="0" lang="de-DE" sz="2400" u="none" cap="none" strike="noStrike">
                  <a:solidFill>
                    <a:srgbClr val="FFFFFF"/>
                  </a:solidFill>
                  <a:latin typeface="Arial"/>
                  <a:ea typeface="Arial"/>
                  <a:cs typeface="Arial"/>
                  <a:sym typeface="Arial"/>
                </a:rPr>
                <a:t>Administrative forms</a:t>
              </a:r>
              <a:endParaRPr b="0" i="0" sz="2400" u="none" cap="none" strike="noStrike">
                <a:solidFill>
                  <a:srgbClr val="FFFFFF"/>
                </a:solidFill>
                <a:latin typeface="Arial"/>
                <a:ea typeface="Arial"/>
                <a:cs typeface="Arial"/>
                <a:sym typeface="Arial"/>
              </a:endParaRPr>
            </a:p>
          </p:txBody>
        </p:sp>
        <p:sp>
          <p:nvSpPr>
            <p:cNvPr id="417" name="Google Shape;417;p23"/>
            <p:cNvSpPr/>
            <p:nvPr/>
          </p:nvSpPr>
          <p:spPr>
            <a:xfrm>
              <a:off x="0" y="2382890"/>
              <a:ext cx="2133600" cy="13272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23"/>
            <p:cNvSpPr txBox="1"/>
            <p:nvPr/>
          </p:nvSpPr>
          <p:spPr>
            <a:xfrm>
              <a:off x="0" y="2382890"/>
              <a:ext cx="2133600" cy="1327218"/>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None/>
              </a:pPr>
              <a:r>
                <a:rPr lang="de-DE" sz="3600">
                  <a:solidFill>
                    <a:srgbClr val="3F3F3F"/>
                  </a:solidFill>
                  <a:latin typeface="Arial"/>
                  <a:ea typeface="Arial"/>
                  <a:cs typeface="Arial"/>
                  <a:sym typeface="Arial"/>
                </a:rPr>
                <a:t>Part B </a:t>
              </a:r>
              <a:endParaRPr/>
            </a:p>
            <a:p>
              <a:pPr indent="0" lvl="0" marL="0" marR="0" rtl="0" algn="ctr">
                <a:lnSpc>
                  <a:spcPct val="90000"/>
                </a:lnSpc>
                <a:spcBef>
                  <a:spcPts val="1260"/>
                </a:spcBef>
                <a:spcAft>
                  <a:spcPts val="0"/>
                </a:spcAft>
                <a:buNone/>
              </a:pPr>
              <a:r>
                <a:rPr lang="de-DE" sz="1800">
                  <a:solidFill>
                    <a:srgbClr val="3F3F3F"/>
                  </a:solidFill>
                  <a:latin typeface="Arial"/>
                  <a:ea typeface="Arial"/>
                  <a:cs typeface="Arial"/>
                  <a:sym typeface="Arial"/>
                </a:rPr>
                <a:t>(to be uploaded as pdf PDF)</a:t>
              </a:r>
              <a:endParaRPr sz="1800">
                <a:solidFill>
                  <a:srgbClr val="3F3F3F"/>
                </a:solidFill>
                <a:latin typeface="Arial"/>
                <a:ea typeface="Arial"/>
                <a:cs typeface="Arial"/>
                <a:sym typeface="Arial"/>
              </a:endParaRPr>
            </a:p>
          </p:txBody>
        </p:sp>
        <p:sp>
          <p:nvSpPr>
            <p:cNvPr id="419" name="Google Shape;419;p23"/>
            <p:cNvSpPr/>
            <p:nvPr/>
          </p:nvSpPr>
          <p:spPr>
            <a:xfrm>
              <a:off x="2133599" y="2175512"/>
              <a:ext cx="426720" cy="1741974"/>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3"/>
            <p:cNvSpPr/>
            <p:nvPr/>
          </p:nvSpPr>
          <p:spPr>
            <a:xfrm>
              <a:off x="2731007" y="2175512"/>
              <a:ext cx="5803392" cy="1741974"/>
            </a:xfrm>
            <a:prstGeom prst="rect">
              <a:avLst/>
            </a:prstGeom>
            <a:solidFill>
              <a:srgbClr val="2D4B92">
                <a:alpha val="4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3"/>
            <p:cNvSpPr txBox="1"/>
            <p:nvPr/>
          </p:nvSpPr>
          <p:spPr>
            <a:xfrm>
              <a:off x="2731007" y="2175512"/>
              <a:ext cx="5803392" cy="1741974"/>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0000"/>
                </a:buClr>
                <a:buSzPts val="2400"/>
                <a:buFont typeface="Arial"/>
                <a:buChar char="••"/>
              </a:pPr>
              <a:r>
                <a:rPr b="0" i="0" lang="de-DE" sz="2400" u="none" cap="none" strike="noStrike">
                  <a:solidFill>
                    <a:srgbClr val="FF0000"/>
                  </a:solidFill>
                  <a:latin typeface="Arial"/>
                  <a:ea typeface="Arial"/>
                  <a:cs typeface="Arial"/>
                  <a:sym typeface="Arial"/>
                </a:rPr>
                <a:t>Excellence </a:t>
              </a:r>
              <a:endParaRPr b="0" i="0" sz="2400" u="none" cap="none" strike="noStrike">
                <a:solidFill>
                  <a:srgbClr val="FF0000"/>
                </a:solidFill>
                <a:latin typeface="Arial"/>
                <a:ea typeface="Arial"/>
                <a:cs typeface="Arial"/>
                <a:sym typeface="Arial"/>
              </a:endParaRPr>
            </a:p>
            <a:p>
              <a:pPr indent="-228600" lvl="1" marL="228600" marR="0" rtl="0" algn="l">
                <a:lnSpc>
                  <a:spcPct val="90000"/>
                </a:lnSpc>
                <a:spcBef>
                  <a:spcPts val="360"/>
                </a:spcBef>
                <a:spcAft>
                  <a:spcPts val="0"/>
                </a:spcAft>
                <a:buClr>
                  <a:srgbClr val="FFFFFF"/>
                </a:buClr>
                <a:buSzPts val="2400"/>
                <a:buFont typeface="Arial"/>
                <a:buChar char="••"/>
              </a:pPr>
              <a:r>
                <a:rPr b="0" i="0" lang="de-DE" sz="2400" u="none" cap="none" strike="noStrike">
                  <a:solidFill>
                    <a:srgbClr val="FFFFFF"/>
                  </a:solidFill>
                  <a:latin typeface="Arial"/>
                  <a:ea typeface="Arial"/>
                  <a:cs typeface="Arial"/>
                  <a:sym typeface="Arial"/>
                </a:rPr>
                <a:t>Impact </a:t>
              </a:r>
              <a:endParaRPr/>
            </a:p>
            <a:p>
              <a:pPr indent="-228600" lvl="1" marL="228600" marR="0" rtl="0" algn="l">
                <a:lnSpc>
                  <a:spcPct val="90000"/>
                </a:lnSpc>
                <a:spcBef>
                  <a:spcPts val="360"/>
                </a:spcBef>
                <a:spcAft>
                  <a:spcPts val="0"/>
                </a:spcAft>
                <a:buClr>
                  <a:schemeClr val="dk2"/>
                </a:buClr>
                <a:buSzPts val="2400"/>
                <a:buFont typeface="Arial"/>
                <a:buChar char="••"/>
              </a:pPr>
              <a:r>
                <a:rPr b="0" i="0" lang="de-DE" sz="2400" u="none" cap="none" strike="noStrike">
                  <a:solidFill>
                    <a:schemeClr val="dk2"/>
                  </a:solidFill>
                  <a:latin typeface="Arial"/>
                  <a:ea typeface="Arial"/>
                  <a:cs typeface="Arial"/>
                  <a:sym typeface="Arial"/>
                </a:rPr>
                <a:t>Quality and efficiency of implementation</a:t>
              </a:r>
              <a:endParaRPr/>
            </a:p>
            <a:p>
              <a:pPr indent="-171450" lvl="1" marL="171450" marR="0" rtl="0" algn="l">
                <a:lnSpc>
                  <a:spcPct val="90000"/>
                </a:lnSpc>
                <a:spcBef>
                  <a:spcPts val="360"/>
                </a:spcBef>
                <a:spcAft>
                  <a:spcPts val="0"/>
                </a:spcAft>
                <a:buClr>
                  <a:srgbClr val="262626"/>
                </a:buClr>
                <a:buSzPts val="1600"/>
                <a:buFont typeface="Arial"/>
                <a:buChar char="••"/>
              </a:pPr>
              <a:r>
                <a:rPr b="0" i="0" lang="de-DE" sz="1600" u="none" cap="none" strike="noStrike">
                  <a:solidFill>
                    <a:srgbClr val="262626"/>
                  </a:solidFill>
                  <a:latin typeface="Arial"/>
                  <a:ea typeface="Arial"/>
                  <a:cs typeface="Arial"/>
                  <a:sym typeface="Arial"/>
                </a:rPr>
                <a:t>-&gt;additional Annex with information on financial support to third parties (if applicable)</a:t>
              </a:r>
              <a:endParaRPr/>
            </a:p>
          </p:txBody>
        </p:sp>
      </p:grpSp>
      <p:sp>
        <p:nvSpPr>
          <p:cNvPr id="422" name="Google Shape;422;p23"/>
          <p:cNvSpPr txBox="1"/>
          <p:nvPr/>
        </p:nvSpPr>
        <p:spPr>
          <a:xfrm>
            <a:off x="1747320" y="454835"/>
            <a:ext cx="8505800" cy="224676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000">
                <a:solidFill>
                  <a:srgbClr val="7030A0"/>
                </a:solidFill>
                <a:latin typeface="Arial"/>
                <a:ea typeface="Arial"/>
                <a:cs typeface="Arial"/>
                <a:sym typeface="Arial"/>
              </a:rPr>
              <a:t>Example: structure of a HORIZON EUROPE - RIA (Research &amp; Innovation Action)</a:t>
            </a:r>
            <a:endParaRPr/>
          </a:p>
          <a:p>
            <a:pPr indent="0" lvl="0" marL="0" marR="0" rtl="0" algn="l">
              <a:spcBef>
                <a:spcPts val="0"/>
              </a:spcBef>
              <a:spcAft>
                <a:spcPts val="0"/>
              </a:spcAft>
              <a:buNone/>
            </a:pPr>
            <a:r>
              <a:t/>
            </a:r>
            <a:endParaRPr sz="2000">
              <a:solidFill>
                <a:srgbClr val="7030A0"/>
              </a:solidFill>
              <a:latin typeface="Arial"/>
              <a:ea typeface="Arial"/>
              <a:cs typeface="Arial"/>
              <a:sym typeface="Arial"/>
            </a:endParaRPr>
          </a:p>
          <a:p>
            <a:pPr indent="0" lvl="0" marL="0" marR="0" rtl="0" algn="l">
              <a:spcBef>
                <a:spcPts val="0"/>
              </a:spcBef>
              <a:spcAft>
                <a:spcPts val="0"/>
              </a:spcAft>
              <a:buNone/>
            </a:pPr>
            <a:r>
              <a:rPr lang="de-DE" sz="2000">
                <a:solidFill>
                  <a:srgbClr val="7030A0"/>
                </a:solidFill>
                <a:latin typeface="Arial"/>
                <a:ea typeface="Arial"/>
                <a:cs typeface="Arial"/>
                <a:sym typeface="Arial"/>
              </a:rPr>
              <a:t>Standard Horizon Europe application form RIA/IA:  </a:t>
            </a:r>
            <a:r>
              <a:rPr lang="de-DE" sz="2000" u="sng">
                <a:solidFill>
                  <a:srgbClr val="7030A0"/>
                </a:solidFill>
                <a:latin typeface="Arial"/>
                <a:ea typeface="Arial"/>
                <a:cs typeface="Arial"/>
                <a:sym typeface="Arial"/>
                <a:hlinkClick r:id="rId3">
                  <a:extLst>
                    <a:ext uri="{A12FA001-AC4F-418D-AE19-62706E023703}">
                      <ahyp:hlinkClr val="tx"/>
                    </a:ext>
                  </a:extLst>
                </a:hlinkClick>
              </a:rPr>
              <a:t>https://ec.europa.eu/info/funding-tenders/opportunities/docs/2021-2027/horizon/temp-form/af/af_he-ria-ia_en.pdf</a:t>
            </a:r>
            <a:endParaRPr sz="2000">
              <a:solidFill>
                <a:srgbClr val="7030A0"/>
              </a:solidFill>
              <a:latin typeface="Arial"/>
              <a:ea typeface="Arial"/>
              <a:cs typeface="Arial"/>
              <a:sym typeface="Arial"/>
            </a:endParaRPr>
          </a:p>
          <a:p>
            <a:pPr indent="0" lvl="0" marL="0" marR="0" rtl="0" algn="l">
              <a:spcBef>
                <a:spcPts val="0"/>
              </a:spcBef>
              <a:spcAft>
                <a:spcPts val="0"/>
              </a:spcAft>
              <a:buNone/>
            </a:pPr>
            <a:r>
              <a:t/>
            </a:r>
            <a:endParaRPr sz="2000">
              <a:solidFill>
                <a:srgbClr val="7030A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grpSp>
        <p:nvGrpSpPr>
          <p:cNvPr id="427" name="Google Shape;427;p24"/>
          <p:cNvGrpSpPr/>
          <p:nvPr/>
        </p:nvGrpSpPr>
        <p:grpSpPr>
          <a:xfrm>
            <a:off x="581130" y="680026"/>
            <a:ext cx="8534399" cy="1287000"/>
            <a:chOff x="0" y="334045"/>
            <a:chExt cx="8534399" cy="1287000"/>
          </a:xfrm>
        </p:grpSpPr>
        <p:sp>
          <p:nvSpPr>
            <p:cNvPr id="428" name="Google Shape;428;p24"/>
            <p:cNvSpPr/>
            <p:nvPr/>
          </p:nvSpPr>
          <p:spPr>
            <a:xfrm>
              <a:off x="0" y="334045"/>
              <a:ext cx="2133600"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24"/>
            <p:cNvSpPr txBox="1"/>
            <p:nvPr/>
          </p:nvSpPr>
          <p:spPr>
            <a:xfrm>
              <a:off x="0" y="334045"/>
              <a:ext cx="2133600" cy="1287000"/>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None/>
              </a:pPr>
              <a:r>
                <a:rPr lang="de-DE" sz="3600">
                  <a:solidFill>
                    <a:srgbClr val="3F3F3F"/>
                  </a:solidFill>
                  <a:latin typeface="Arial"/>
                  <a:ea typeface="Arial"/>
                  <a:cs typeface="Arial"/>
                  <a:sym typeface="Arial"/>
                </a:rPr>
                <a:t>Part A </a:t>
              </a:r>
              <a:r>
                <a:rPr lang="de-DE" sz="1800">
                  <a:solidFill>
                    <a:srgbClr val="3F3F3F"/>
                  </a:solidFill>
                  <a:latin typeface="Arial"/>
                  <a:ea typeface="Arial"/>
                  <a:cs typeface="Arial"/>
                  <a:sym typeface="Arial"/>
                </a:rPr>
                <a:t>(online forms)</a:t>
              </a:r>
              <a:endParaRPr sz="1800">
                <a:solidFill>
                  <a:srgbClr val="3F3F3F"/>
                </a:solidFill>
                <a:latin typeface="Arial"/>
                <a:ea typeface="Arial"/>
                <a:cs typeface="Arial"/>
                <a:sym typeface="Arial"/>
              </a:endParaRPr>
            </a:p>
          </p:txBody>
        </p:sp>
        <p:sp>
          <p:nvSpPr>
            <p:cNvPr id="430" name="Google Shape;430;p24"/>
            <p:cNvSpPr/>
            <p:nvPr/>
          </p:nvSpPr>
          <p:spPr>
            <a:xfrm>
              <a:off x="2133599" y="334045"/>
              <a:ext cx="426720" cy="1287000"/>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24"/>
            <p:cNvSpPr/>
            <p:nvPr/>
          </p:nvSpPr>
          <p:spPr>
            <a:xfrm>
              <a:off x="2731007" y="334045"/>
              <a:ext cx="5803392" cy="1287000"/>
            </a:xfrm>
            <a:prstGeom prst="rect">
              <a:avLst/>
            </a:prstGeom>
            <a:solidFill>
              <a:srgbClr val="2D4B92">
                <a:alpha val="8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24"/>
            <p:cNvSpPr txBox="1"/>
            <p:nvPr/>
          </p:nvSpPr>
          <p:spPr>
            <a:xfrm>
              <a:off x="2731007" y="334045"/>
              <a:ext cx="5803392" cy="1287000"/>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FFFF"/>
                </a:buClr>
                <a:buSzPts val="2400"/>
                <a:buFont typeface="Arial"/>
                <a:buChar char="•"/>
              </a:pPr>
              <a:r>
                <a:rPr b="0" i="0" lang="de-DE" sz="2400" u="none" cap="none" strike="noStrike">
                  <a:solidFill>
                    <a:srgbClr val="FFFFFF"/>
                  </a:solidFill>
                  <a:latin typeface="Arial"/>
                  <a:ea typeface="Arial"/>
                  <a:cs typeface="Arial"/>
                  <a:sym typeface="Arial"/>
                </a:rPr>
                <a:t>Administrative forms</a:t>
              </a:r>
              <a:endParaRPr b="0" i="0" sz="2400" u="none" cap="none" strike="noStrike">
                <a:solidFill>
                  <a:srgbClr val="FFFFFF"/>
                </a:solidFill>
                <a:latin typeface="Arial"/>
                <a:ea typeface="Arial"/>
                <a:cs typeface="Arial"/>
                <a:sym typeface="Arial"/>
              </a:endParaRPr>
            </a:p>
          </p:txBody>
        </p:sp>
      </p:grpSp>
      <p:pic>
        <p:nvPicPr>
          <p:cNvPr id="433" name="Google Shape;433;p24"/>
          <p:cNvPicPr preferRelativeResize="0"/>
          <p:nvPr/>
        </p:nvPicPr>
        <p:blipFill rotWithShape="1">
          <a:blip r:embed="rId3">
            <a:alphaModFix/>
          </a:blip>
          <a:srcRect b="0" l="0" r="0" t="0"/>
          <a:stretch/>
        </p:blipFill>
        <p:spPr>
          <a:xfrm>
            <a:off x="6702564" y="345981"/>
            <a:ext cx="5619750" cy="5762625"/>
          </a:xfrm>
          <a:prstGeom prst="rect">
            <a:avLst/>
          </a:prstGeom>
          <a:noFill/>
          <a:ln>
            <a:noFill/>
          </a:ln>
        </p:spPr>
      </p:pic>
      <p:sp>
        <p:nvSpPr>
          <p:cNvPr id="434" name="Google Shape;434;p24"/>
          <p:cNvSpPr/>
          <p:nvPr/>
        </p:nvSpPr>
        <p:spPr>
          <a:xfrm>
            <a:off x="770497" y="2453569"/>
            <a:ext cx="53655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1800">
                <a:solidFill>
                  <a:schemeClr val="dk1"/>
                </a:solidFill>
                <a:latin typeface="Arial"/>
                <a:ea typeface="Arial"/>
                <a:cs typeface="Arial"/>
                <a:sym typeface="Arial"/>
              </a:rPr>
              <a:t>to be completed online (Funding and tender portal)</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pic>
        <p:nvPicPr>
          <p:cNvPr id="439" name="Google Shape;439;p25"/>
          <p:cNvPicPr preferRelativeResize="0"/>
          <p:nvPr/>
        </p:nvPicPr>
        <p:blipFill rotWithShape="1">
          <a:blip r:embed="rId3">
            <a:alphaModFix/>
          </a:blip>
          <a:srcRect b="0" l="0" r="0" t="0"/>
          <a:stretch/>
        </p:blipFill>
        <p:spPr>
          <a:xfrm>
            <a:off x="469917" y="-240899"/>
            <a:ext cx="5705475" cy="77819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3" name="Shape 443"/>
        <p:cNvGrpSpPr/>
        <p:nvPr/>
      </p:nvGrpSpPr>
      <p:grpSpPr>
        <a:xfrm>
          <a:off x="0" y="0"/>
          <a:ext cx="0" cy="0"/>
          <a:chOff x="0" y="0"/>
          <a:chExt cx="0" cy="0"/>
        </a:xfrm>
      </p:grpSpPr>
      <p:pic>
        <p:nvPicPr>
          <p:cNvPr id="444" name="Google Shape;444;p26"/>
          <p:cNvPicPr preferRelativeResize="0"/>
          <p:nvPr/>
        </p:nvPicPr>
        <p:blipFill rotWithShape="1">
          <a:blip r:embed="rId3">
            <a:alphaModFix/>
          </a:blip>
          <a:srcRect b="0" l="0" r="0" t="0"/>
          <a:stretch/>
        </p:blipFill>
        <p:spPr>
          <a:xfrm>
            <a:off x="462015" y="0"/>
            <a:ext cx="5600700" cy="6477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pic>
        <p:nvPicPr>
          <p:cNvPr id="449" name="Google Shape;449;p27"/>
          <p:cNvPicPr preferRelativeResize="0"/>
          <p:nvPr/>
        </p:nvPicPr>
        <p:blipFill rotWithShape="1">
          <a:blip r:embed="rId3">
            <a:alphaModFix/>
          </a:blip>
          <a:srcRect b="0" l="0" r="0" t="0"/>
          <a:stretch/>
        </p:blipFill>
        <p:spPr>
          <a:xfrm>
            <a:off x="1756420" y="605832"/>
            <a:ext cx="8277225" cy="58674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pic>
        <p:nvPicPr>
          <p:cNvPr id="454" name="Google Shape;454;p28"/>
          <p:cNvPicPr preferRelativeResize="0"/>
          <p:nvPr/>
        </p:nvPicPr>
        <p:blipFill rotWithShape="1">
          <a:blip r:embed="rId3">
            <a:alphaModFix/>
          </a:blip>
          <a:srcRect b="0" l="0" r="0" t="0"/>
          <a:stretch/>
        </p:blipFill>
        <p:spPr>
          <a:xfrm>
            <a:off x="1485847" y="152976"/>
            <a:ext cx="5743575" cy="8220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pic>
        <p:nvPicPr>
          <p:cNvPr id="459" name="Google Shape;459;p29"/>
          <p:cNvPicPr preferRelativeResize="0"/>
          <p:nvPr/>
        </p:nvPicPr>
        <p:blipFill rotWithShape="1">
          <a:blip r:embed="rId3">
            <a:alphaModFix/>
          </a:blip>
          <a:srcRect b="0" l="0" r="0" t="0"/>
          <a:stretch/>
        </p:blipFill>
        <p:spPr>
          <a:xfrm>
            <a:off x="1485847" y="152976"/>
            <a:ext cx="5743575" cy="8220075"/>
          </a:xfrm>
          <a:prstGeom prst="rect">
            <a:avLst/>
          </a:prstGeom>
          <a:noFill/>
          <a:ln>
            <a:noFill/>
          </a:ln>
        </p:spPr>
      </p:pic>
      <p:pic>
        <p:nvPicPr>
          <p:cNvPr id="460" name="Google Shape;460;p29"/>
          <p:cNvPicPr preferRelativeResize="0"/>
          <p:nvPr/>
        </p:nvPicPr>
        <p:blipFill rotWithShape="1">
          <a:blip r:embed="rId4">
            <a:alphaModFix/>
          </a:blip>
          <a:srcRect b="0" l="0" r="0" t="0"/>
          <a:stretch/>
        </p:blipFill>
        <p:spPr>
          <a:xfrm>
            <a:off x="5958986" y="712647"/>
            <a:ext cx="5619750" cy="4086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
          <p:cNvSpPr txBox="1"/>
          <p:nvPr>
            <p:ph type="ctrTitle"/>
          </p:nvPr>
        </p:nvSpPr>
        <p:spPr>
          <a:xfrm>
            <a:off x="1077013" y="1852061"/>
            <a:ext cx="10156297" cy="1749286"/>
          </a:xfrm>
          <a:prstGeom prst="rect">
            <a:avLst/>
          </a:prstGeom>
          <a:noFill/>
          <a:ln>
            <a:noFill/>
          </a:ln>
        </p:spPr>
        <p:txBody>
          <a:bodyPr anchorCtr="0" anchor="t" bIns="0" lIns="91425" spcFirstLastPara="1" rIns="91425" wrap="square" tIns="45700">
            <a:noAutofit/>
          </a:bodyPr>
          <a:lstStyle/>
          <a:p>
            <a:pPr indent="0" lvl="0" marL="0" rtl="0" algn="l">
              <a:lnSpc>
                <a:spcPct val="90000"/>
              </a:lnSpc>
              <a:spcBef>
                <a:spcPts val="0"/>
              </a:spcBef>
              <a:spcAft>
                <a:spcPts val="0"/>
              </a:spcAft>
              <a:buClr>
                <a:schemeClr val="dk2"/>
              </a:buClr>
              <a:buSzPts val="4400"/>
              <a:buFont typeface="Arial"/>
              <a:buNone/>
            </a:pPr>
            <a:r>
              <a:rPr lang="de-DE" sz="4400"/>
              <a:t>1. Evaluation process, criteria and scores</a:t>
            </a:r>
            <a:endParaRPr sz="44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pic>
        <p:nvPicPr>
          <p:cNvPr id="465" name="Google Shape;465;p30"/>
          <p:cNvPicPr preferRelativeResize="0"/>
          <p:nvPr/>
        </p:nvPicPr>
        <p:blipFill rotWithShape="1">
          <a:blip r:embed="rId3">
            <a:alphaModFix/>
          </a:blip>
          <a:srcRect b="0" l="0" r="0" t="0"/>
          <a:stretch/>
        </p:blipFill>
        <p:spPr>
          <a:xfrm>
            <a:off x="1388555" y="926750"/>
            <a:ext cx="6365525" cy="491298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pic>
        <p:nvPicPr>
          <p:cNvPr id="470" name="Google Shape;470;p31"/>
          <p:cNvPicPr preferRelativeResize="0"/>
          <p:nvPr/>
        </p:nvPicPr>
        <p:blipFill rotWithShape="1">
          <a:blip r:embed="rId3">
            <a:alphaModFix/>
          </a:blip>
          <a:srcRect b="0" l="0" r="0" t="0"/>
          <a:stretch/>
        </p:blipFill>
        <p:spPr>
          <a:xfrm>
            <a:off x="719869" y="539889"/>
            <a:ext cx="8220075" cy="5295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pic>
        <p:nvPicPr>
          <p:cNvPr id="475" name="Google Shape;475;p32"/>
          <p:cNvPicPr preferRelativeResize="0"/>
          <p:nvPr/>
        </p:nvPicPr>
        <p:blipFill rotWithShape="1">
          <a:blip r:embed="rId3">
            <a:alphaModFix/>
          </a:blip>
          <a:srcRect b="0" l="0" r="0" t="0"/>
          <a:stretch/>
        </p:blipFill>
        <p:spPr>
          <a:xfrm>
            <a:off x="208608" y="148422"/>
            <a:ext cx="5886450" cy="7505700"/>
          </a:xfrm>
          <a:prstGeom prst="rect">
            <a:avLst/>
          </a:prstGeom>
          <a:noFill/>
          <a:ln>
            <a:noFill/>
          </a:ln>
        </p:spPr>
      </p:pic>
      <p:pic>
        <p:nvPicPr>
          <p:cNvPr id="476" name="Google Shape;476;p32"/>
          <p:cNvPicPr preferRelativeResize="0"/>
          <p:nvPr/>
        </p:nvPicPr>
        <p:blipFill rotWithShape="1">
          <a:blip r:embed="rId4">
            <a:alphaModFix/>
          </a:blip>
          <a:srcRect b="0" l="0" r="0" t="0"/>
          <a:stretch/>
        </p:blipFill>
        <p:spPr>
          <a:xfrm>
            <a:off x="6178376" y="268794"/>
            <a:ext cx="5924550" cy="64008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grpSp>
        <p:nvGrpSpPr>
          <p:cNvPr id="481" name="Google Shape;481;p33"/>
          <p:cNvGrpSpPr/>
          <p:nvPr/>
        </p:nvGrpSpPr>
        <p:grpSpPr>
          <a:xfrm>
            <a:off x="1525675" y="2180856"/>
            <a:ext cx="8534399" cy="1741974"/>
            <a:chOff x="0" y="96510"/>
            <a:chExt cx="8534399" cy="1741974"/>
          </a:xfrm>
        </p:grpSpPr>
        <p:sp>
          <p:nvSpPr>
            <p:cNvPr id="482" name="Google Shape;482;p33"/>
            <p:cNvSpPr/>
            <p:nvPr/>
          </p:nvSpPr>
          <p:spPr>
            <a:xfrm>
              <a:off x="0" y="303888"/>
              <a:ext cx="2133600" cy="13272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3"/>
            <p:cNvSpPr txBox="1"/>
            <p:nvPr/>
          </p:nvSpPr>
          <p:spPr>
            <a:xfrm>
              <a:off x="0" y="303888"/>
              <a:ext cx="2133600" cy="1327218"/>
            </a:xfrm>
            <a:prstGeom prst="rect">
              <a:avLst/>
            </a:prstGeom>
            <a:noFill/>
            <a:ln>
              <a:noFill/>
            </a:ln>
          </p:spPr>
          <p:txBody>
            <a:bodyPr anchorCtr="0" anchor="ctr" bIns="91425" lIns="256025" spcFirstLastPara="1" rIns="256025" wrap="square" tIns="91425">
              <a:noAutofit/>
            </a:bodyPr>
            <a:lstStyle/>
            <a:p>
              <a:pPr indent="0" lvl="0" marL="0" marR="0" rtl="0" algn="ctr">
                <a:lnSpc>
                  <a:spcPct val="90000"/>
                </a:lnSpc>
                <a:spcBef>
                  <a:spcPts val="0"/>
                </a:spcBef>
                <a:spcAft>
                  <a:spcPts val="0"/>
                </a:spcAft>
                <a:buNone/>
              </a:pPr>
              <a:r>
                <a:rPr lang="de-DE" sz="3600">
                  <a:solidFill>
                    <a:srgbClr val="3F3F3F"/>
                  </a:solidFill>
                  <a:latin typeface="Arial"/>
                  <a:ea typeface="Arial"/>
                  <a:cs typeface="Arial"/>
                  <a:sym typeface="Arial"/>
                </a:rPr>
                <a:t>Part B </a:t>
              </a:r>
              <a:endParaRPr/>
            </a:p>
            <a:p>
              <a:pPr indent="0" lvl="0" marL="0" marR="0" rtl="0" algn="ctr">
                <a:lnSpc>
                  <a:spcPct val="90000"/>
                </a:lnSpc>
                <a:spcBef>
                  <a:spcPts val="1260"/>
                </a:spcBef>
                <a:spcAft>
                  <a:spcPts val="0"/>
                </a:spcAft>
                <a:buNone/>
              </a:pPr>
              <a:r>
                <a:rPr lang="de-DE" sz="1800">
                  <a:solidFill>
                    <a:srgbClr val="3F3F3F"/>
                  </a:solidFill>
                  <a:latin typeface="Arial"/>
                  <a:ea typeface="Arial"/>
                  <a:cs typeface="Arial"/>
                  <a:sym typeface="Arial"/>
                </a:rPr>
                <a:t>(to be uploaded as pdf PDF)</a:t>
              </a:r>
              <a:endParaRPr sz="1800">
                <a:solidFill>
                  <a:srgbClr val="3F3F3F"/>
                </a:solidFill>
                <a:latin typeface="Arial"/>
                <a:ea typeface="Arial"/>
                <a:cs typeface="Arial"/>
                <a:sym typeface="Arial"/>
              </a:endParaRPr>
            </a:p>
          </p:txBody>
        </p:sp>
        <p:sp>
          <p:nvSpPr>
            <p:cNvPr id="484" name="Google Shape;484;p33"/>
            <p:cNvSpPr/>
            <p:nvPr/>
          </p:nvSpPr>
          <p:spPr>
            <a:xfrm>
              <a:off x="2133599" y="96510"/>
              <a:ext cx="426720" cy="1741974"/>
            </a:xfrm>
            <a:prstGeom prst="leftBrace">
              <a:avLst>
                <a:gd fmla="val 35000" name="adj1"/>
                <a:gd fmla="val 50000" name="adj2"/>
              </a:avLst>
            </a:prstGeom>
            <a:noFill/>
            <a:ln cap="flat" cmpd="sng" w="25400">
              <a:solidFill>
                <a:srgbClr val="28438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3"/>
            <p:cNvSpPr/>
            <p:nvPr/>
          </p:nvSpPr>
          <p:spPr>
            <a:xfrm>
              <a:off x="2731007" y="96510"/>
              <a:ext cx="5803392" cy="1741974"/>
            </a:xfrm>
            <a:prstGeom prst="rect">
              <a:avLst/>
            </a:prstGeom>
            <a:solidFill>
              <a:srgbClr val="2D4B92">
                <a:alpha val="49803"/>
              </a:srgbClr>
            </a:solidFill>
            <a:ln cap="flat" cmpd="sng" w="25400">
              <a:solidFill>
                <a:srgbClr val="FFFFFF"/>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3"/>
            <p:cNvSpPr txBox="1"/>
            <p:nvPr/>
          </p:nvSpPr>
          <p:spPr>
            <a:xfrm>
              <a:off x="2731007" y="96510"/>
              <a:ext cx="5803392" cy="1741974"/>
            </a:xfrm>
            <a:prstGeom prst="rect">
              <a:avLst/>
            </a:prstGeom>
            <a:noFill/>
            <a:ln>
              <a:noFill/>
            </a:ln>
          </p:spPr>
          <p:txBody>
            <a:bodyPr anchorCtr="0" anchor="ctr" bIns="91425" lIns="91425" spcFirstLastPara="1" rIns="91425" wrap="square" tIns="91425">
              <a:noAutofit/>
            </a:bodyPr>
            <a:lstStyle/>
            <a:p>
              <a:pPr indent="-228600" lvl="1" marL="228600" marR="0" rtl="0" algn="l">
                <a:lnSpc>
                  <a:spcPct val="90000"/>
                </a:lnSpc>
                <a:spcBef>
                  <a:spcPts val="0"/>
                </a:spcBef>
                <a:spcAft>
                  <a:spcPts val="0"/>
                </a:spcAft>
                <a:buClr>
                  <a:srgbClr val="FF0000"/>
                </a:buClr>
                <a:buSzPts val="2400"/>
                <a:buFont typeface="Arial"/>
                <a:buChar char="••"/>
              </a:pPr>
              <a:r>
                <a:rPr b="0" i="0" lang="de-DE" sz="2400" u="none" cap="none" strike="noStrike">
                  <a:solidFill>
                    <a:srgbClr val="FF0000"/>
                  </a:solidFill>
                  <a:latin typeface="Arial"/>
                  <a:ea typeface="Arial"/>
                  <a:cs typeface="Arial"/>
                  <a:sym typeface="Arial"/>
                </a:rPr>
                <a:t>Excellence </a:t>
              </a:r>
              <a:endParaRPr b="0" i="0" sz="2400" u="none" cap="none" strike="noStrike">
                <a:solidFill>
                  <a:srgbClr val="FF0000"/>
                </a:solidFill>
                <a:latin typeface="Arial"/>
                <a:ea typeface="Arial"/>
                <a:cs typeface="Arial"/>
                <a:sym typeface="Arial"/>
              </a:endParaRPr>
            </a:p>
            <a:p>
              <a:pPr indent="-228600" lvl="1" marL="228600" marR="0" rtl="0" algn="l">
                <a:lnSpc>
                  <a:spcPct val="90000"/>
                </a:lnSpc>
                <a:spcBef>
                  <a:spcPts val="360"/>
                </a:spcBef>
                <a:spcAft>
                  <a:spcPts val="0"/>
                </a:spcAft>
                <a:buClr>
                  <a:srgbClr val="FFFFFF"/>
                </a:buClr>
                <a:buSzPts val="2400"/>
                <a:buFont typeface="Arial"/>
                <a:buChar char="••"/>
              </a:pPr>
              <a:r>
                <a:rPr b="0" i="0" lang="de-DE" sz="2400" u="none" cap="none" strike="noStrike">
                  <a:solidFill>
                    <a:srgbClr val="FFFFFF"/>
                  </a:solidFill>
                  <a:latin typeface="Arial"/>
                  <a:ea typeface="Arial"/>
                  <a:cs typeface="Arial"/>
                  <a:sym typeface="Arial"/>
                </a:rPr>
                <a:t>Impact </a:t>
              </a:r>
              <a:endParaRPr/>
            </a:p>
            <a:p>
              <a:pPr indent="-228600" lvl="1" marL="228600" marR="0" rtl="0" algn="l">
                <a:lnSpc>
                  <a:spcPct val="90000"/>
                </a:lnSpc>
                <a:spcBef>
                  <a:spcPts val="360"/>
                </a:spcBef>
                <a:spcAft>
                  <a:spcPts val="0"/>
                </a:spcAft>
                <a:buClr>
                  <a:schemeClr val="dk2"/>
                </a:buClr>
                <a:buSzPts val="2400"/>
                <a:buFont typeface="Arial"/>
                <a:buChar char="••"/>
              </a:pPr>
              <a:r>
                <a:rPr b="0" i="0" lang="de-DE" sz="2400" u="none" cap="none" strike="noStrike">
                  <a:solidFill>
                    <a:schemeClr val="dk2"/>
                  </a:solidFill>
                  <a:latin typeface="Arial"/>
                  <a:ea typeface="Arial"/>
                  <a:cs typeface="Arial"/>
                  <a:sym typeface="Arial"/>
                </a:rPr>
                <a:t>Quality and efficiency of implementation</a:t>
              </a:r>
              <a:endParaRPr/>
            </a:p>
            <a:p>
              <a:pPr indent="-171450" lvl="1" marL="171450" marR="0" rtl="0" algn="l">
                <a:lnSpc>
                  <a:spcPct val="90000"/>
                </a:lnSpc>
                <a:spcBef>
                  <a:spcPts val="360"/>
                </a:spcBef>
                <a:spcAft>
                  <a:spcPts val="0"/>
                </a:spcAft>
                <a:buClr>
                  <a:srgbClr val="262626"/>
                </a:buClr>
                <a:buSzPts val="1600"/>
                <a:buFont typeface="Arial"/>
                <a:buChar char="••"/>
              </a:pPr>
              <a:r>
                <a:rPr b="0" i="0" lang="de-DE" sz="1600" u="none" cap="none" strike="noStrike">
                  <a:solidFill>
                    <a:srgbClr val="262626"/>
                  </a:solidFill>
                  <a:latin typeface="Arial"/>
                  <a:ea typeface="Arial"/>
                  <a:cs typeface="Arial"/>
                  <a:sym typeface="Arial"/>
                </a:rPr>
                <a:t>-&gt;additional Annex with information on financial support to third parties (if applicable)</a:t>
              </a:r>
              <a:endParaRPr/>
            </a:p>
          </p:txBody>
        </p:sp>
      </p:grpSp>
      <p:sp>
        <p:nvSpPr>
          <p:cNvPr id="487" name="Google Shape;487;p33"/>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Example: structure of a HORIZON EUROPE - RIA (Research &amp; Innovation Action)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4"/>
          <p:cNvSpPr/>
          <p:nvPr/>
        </p:nvSpPr>
        <p:spPr>
          <a:xfrm>
            <a:off x="1775520" y="188640"/>
            <a:ext cx="5628913"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800">
                <a:solidFill>
                  <a:srgbClr val="7030A0"/>
                </a:solidFill>
                <a:latin typeface="Arial"/>
                <a:ea typeface="Arial"/>
                <a:cs typeface="Arial"/>
                <a:sym typeface="Arial"/>
              </a:rPr>
              <a:t> STRUCTURE OF PART B (RIA)</a:t>
            </a:r>
            <a:r>
              <a:rPr lang="de-DE" sz="2800">
                <a:solidFill>
                  <a:srgbClr val="FFFFFF"/>
                </a:solidFill>
                <a:latin typeface="Arial"/>
                <a:ea typeface="Arial"/>
                <a:cs typeface="Arial"/>
                <a:sym typeface="Arial"/>
              </a:rPr>
              <a:t>B</a:t>
            </a:r>
            <a:endParaRPr/>
          </a:p>
        </p:txBody>
      </p:sp>
      <p:sp>
        <p:nvSpPr>
          <p:cNvPr id="493" name="Google Shape;493;p34"/>
          <p:cNvSpPr/>
          <p:nvPr/>
        </p:nvSpPr>
        <p:spPr>
          <a:xfrm>
            <a:off x="7854445" y="1067699"/>
            <a:ext cx="360045" cy="3303334"/>
          </a:xfrm>
          <a:custGeom>
            <a:rect b="b" l="l" r="r" t="t"/>
            <a:pathLst>
              <a:path extrusionOk="0" h="3168650" w="360045">
                <a:moveTo>
                  <a:pt x="0" y="0"/>
                </a:moveTo>
                <a:lnTo>
                  <a:pt x="70074" y="2358"/>
                </a:lnTo>
                <a:lnTo>
                  <a:pt x="127296" y="8788"/>
                </a:lnTo>
                <a:lnTo>
                  <a:pt x="165876" y="18323"/>
                </a:lnTo>
                <a:lnTo>
                  <a:pt x="180022" y="29997"/>
                </a:lnTo>
                <a:lnTo>
                  <a:pt x="180022" y="1554175"/>
                </a:lnTo>
                <a:lnTo>
                  <a:pt x="194168" y="1565854"/>
                </a:lnTo>
                <a:lnTo>
                  <a:pt x="232748" y="1575388"/>
                </a:lnTo>
                <a:lnTo>
                  <a:pt x="289970" y="1581816"/>
                </a:lnTo>
                <a:lnTo>
                  <a:pt x="360045" y="1584172"/>
                </a:lnTo>
                <a:lnTo>
                  <a:pt x="289970" y="1586531"/>
                </a:lnTo>
                <a:lnTo>
                  <a:pt x="232748" y="1592962"/>
                </a:lnTo>
                <a:lnTo>
                  <a:pt x="194168" y="1602501"/>
                </a:lnTo>
                <a:lnTo>
                  <a:pt x="180022" y="1614182"/>
                </a:lnTo>
                <a:lnTo>
                  <a:pt x="180022" y="3138347"/>
                </a:lnTo>
                <a:lnTo>
                  <a:pt x="165876" y="3150028"/>
                </a:lnTo>
                <a:lnTo>
                  <a:pt x="127296" y="3159567"/>
                </a:lnTo>
                <a:lnTo>
                  <a:pt x="70074" y="3165999"/>
                </a:lnTo>
                <a:lnTo>
                  <a:pt x="0" y="3168357"/>
                </a:lnTo>
              </a:path>
            </a:pathLst>
          </a:custGeom>
          <a:noFill/>
          <a:ln cap="flat" cmpd="sng" w="25375">
            <a:solidFill>
              <a:srgbClr val="FF0000"/>
            </a:solidFill>
            <a:prstDash val="solid"/>
            <a:round/>
            <a:headEnd len="sm" w="sm" type="none"/>
            <a:tailEnd len="sm" w="sm" type="none"/>
          </a:ln>
        </p:spPr>
        <p:txBody>
          <a:bodyPr anchorCtr="0" anchor="t" bIns="0" lIns="0" spcFirstLastPara="1" rIns="0" wrap="square" tIns="0">
            <a:noAutofit/>
          </a:bodyPr>
          <a:lstStyle/>
          <a:p>
            <a:pPr indent="0" lvl="0" marL="0" marR="0" rtl="0" algn="l">
              <a:spcBef>
                <a:spcPts val="0"/>
              </a:spcBef>
              <a:spcAft>
                <a:spcPts val="0"/>
              </a:spcAft>
              <a:buNone/>
            </a:pPr>
            <a:r>
              <a:t/>
            </a:r>
            <a:endParaRPr sz="1800">
              <a:solidFill>
                <a:srgbClr val="3F3F3F"/>
              </a:solidFill>
              <a:latin typeface="Arial"/>
              <a:ea typeface="Arial"/>
              <a:cs typeface="Arial"/>
              <a:sym typeface="Arial"/>
            </a:endParaRPr>
          </a:p>
        </p:txBody>
      </p:sp>
      <p:sp>
        <p:nvSpPr>
          <p:cNvPr id="494" name="Google Shape;494;p34"/>
          <p:cNvSpPr/>
          <p:nvPr/>
        </p:nvSpPr>
        <p:spPr>
          <a:xfrm>
            <a:off x="1938467" y="1067699"/>
            <a:ext cx="6096000" cy="369331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de-DE" sz="1800">
                <a:solidFill>
                  <a:schemeClr val="dk1"/>
                </a:solidFill>
                <a:latin typeface="Arial"/>
                <a:ea typeface="Arial"/>
                <a:cs typeface="Arial"/>
                <a:sym typeface="Arial"/>
              </a:rPr>
              <a:t>1. Excellence</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1.1  Objectives and ambition</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1.2  Methodology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de-DE" sz="1800">
                <a:solidFill>
                  <a:schemeClr val="dk1"/>
                </a:solidFill>
                <a:latin typeface="Arial"/>
                <a:ea typeface="Arial"/>
                <a:cs typeface="Arial"/>
                <a:sym typeface="Arial"/>
              </a:rPr>
              <a:t>2. Impact</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2.1  Project´s pathways to impact</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2.2 Measures to maximise impact  Dissemination   </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      Exploitation and Communication</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2.3 Summary</a:t>
            </a:r>
            <a:endParaRPr/>
          </a:p>
          <a:p>
            <a:pPr indent="0" lvl="0" marL="0" marR="0" rtl="0" algn="l">
              <a:spcBef>
                <a:spcPts val="0"/>
              </a:spcBef>
              <a:spcAft>
                <a:spcPts val="0"/>
              </a:spcAft>
              <a:buNone/>
            </a:pPr>
            <a:r>
              <a:t/>
            </a:r>
            <a:endParaRPr sz="1800">
              <a:solidFill>
                <a:schemeClr val="dk1"/>
              </a:solidFill>
              <a:latin typeface="Arial"/>
              <a:ea typeface="Arial"/>
              <a:cs typeface="Arial"/>
              <a:sym typeface="Arial"/>
            </a:endParaRPr>
          </a:p>
          <a:p>
            <a:pPr indent="0" lvl="0" marL="0" marR="0" rtl="0" algn="l">
              <a:spcBef>
                <a:spcPts val="0"/>
              </a:spcBef>
              <a:spcAft>
                <a:spcPts val="0"/>
              </a:spcAft>
              <a:buNone/>
            </a:pPr>
            <a:r>
              <a:rPr b="1" lang="de-DE" sz="1800">
                <a:solidFill>
                  <a:schemeClr val="dk1"/>
                </a:solidFill>
                <a:latin typeface="Arial"/>
                <a:ea typeface="Arial"/>
                <a:cs typeface="Arial"/>
                <a:sym typeface="Arial"/>
              </a:rPr>
              <a:t>3. Quality and efficiency of the implementation </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3.1  Work plan and Resources</a:t>
            </a:r>
            <a:endParaRPr/>
          </a:p>
          <a:p>
            <a:pPr indent="0" lvl="0" marL="0" marR="0" rtl="0" algn="l">
              <a:spcBef>
                <a:spcPts val="0"/>
              </a:spcBef>
              <a:spcAft>
                <a:spcPts val="0"/>
              </a:spcAft>
              <a:buNone/>
            </a:pPr>
            <a:r>
              <a:rPr lang="de-DE" sz="1800">
                <a:solidFill>
                  <a:schemeClr val="dk1"/>
                </a:solidFill>
                <a:latin typeface="Arial"/>
                <a:ea typeface="Arial"/>
                <a:cs typeface="Arial"/>
                <a:sym typeface="Arial"/>
              </a:rPr>
              <a:t>3.2  Capacity of participants and consortium as a whole</a:t>
            </a:r>
            <a:endParaRPr/>
          </a:p>
        </p:txBody>
      </p:sp>
      <p:sp>
        <p:nvSpPr>
          <p:cNvPr id="495" name="Google Shape;495;p34"/>
          <p:cNvSpPr txBox="1"/>
          <p:nvPr/>
        </p:nvSpPr>
        <p:spPr>
          <a:xfrm>
            <a:off x="8563936" y="1339166"/>
            <a:ext cx="2961091" cy="2943755"/>
          </a:xfrm>
          <a:prstGeom prst="rect">
            <a:avLst/>
          </a:prstGeom>
          <a:noFill/>
          <a:ln>
            <a:noFill/>
          </a:ln>
        </p:spPr>
        <p:txBody>
          <a:bodyPr anchorCtr="0" anchor="t" bIns="0" lIns="0" spcFirstLastPara="1" rIns="0" wrap="square" tIns="12050">
            <a:spAutoFit/>
          </a:bodyPr>
          <a:lstStyle/>
          <a:p>
            <a:pPr indent="0" lvl="0" marL="12700" marR="5080" rtl="0" algn="l">
              <a:spcBef>
                <a:spcPts val="0"/>
              </a:spcBef>
              <a:spcAft>
                <a:spcPts val="0"/>
              </a:spcAft>
              <a:buNone/>
            </a:pPr>
            <a:r>
              <a:rPr b="1" lang="de-DE" sz="2800">
                <a:solidFill>
                  <a:srgbClr val="FF0000"/>
                </a:solidFill>
                <a:latin typeface="Calibri"/>
                <a:ea typeface="Calibri"/>
                <a:cs typeface="Calibri"/>
                <a:sym typeface="Calibri"/>
              </a:rPr>
              <a:t>PAGE  LIMIT! 45 pages (RIA) /</a:t>
            </a:r>
            <a:endParaRPr/>
          </a:p>
          <a:p>
            <a:pPr indent="0" lvl="0" marL="12700" marR="5080" rtl="0" algn="l">
              <a:spcBef>
                <a:spcPts val="95"/>
              </a:spcBef>
              <a:spcAft>
                <a:spcPts val="0"/>
              </a:spcAft>
              <a:buNone/>
            </a:pPr>
            <a:r>
              <a:rPr b="1" lang="de-DE" sz="2800">
                <a:solidFill>
                  <a:srgbClr val="FF0000"/>
                </a:solidFill>
                <a:latin typeface="Calibri"/>
                <a:ea typeface="Calibri"/>
                <a:cs typeface="Calibri"/>
                <a:sym typeface="Calibri"/>
              </a:rPr>
              <a:t>50 pages for topics using lump sum funding</a:t>
            </a:r>
            <a:endParaRPr b="1" sz="2800">
              <a:solidFill>
                <a:srgbClr val="FF0000"/>
              </a:solidFill>
              <a:latin typeface="Calibri"/>
              <a:ea typeface="Calibri"/>
              <a:cs typeface="Calibri"/>
              <a:sym typeface="Calibri"/>
            </a:endParaRPr>
          </a:p>
          <a:p>
            <a:pPr indent="0" lvl="0" marL="12700" marR="5080" rtl="0" algn="l">
              <a:spcBef>
                <a:spcPts val="95"/>
              </a:spcBef>
              <a:spcAft>
                <a:spcPts val="0"/>
              </a:spcAft>
              <a:buNone/>
            </a:pPr>
            <a:r>
              <a:rPr b="1" lang="de-DE" sz="1600">
                <a:solidFill>
                  <a:srgbClr val="FF0000"/>
                </a:solidFill>
                <a:latin typeface="Calibri"/>
                <a:ea typeface="Calibri"/>
                <a:cs typeface="Calibri"/>
                <a:sym typeface="Calibri"/>
              </a:rPr>
              <a:t>(including title page and list of participants)</a:t>
            </a:r>
            <a:endParaRPr/>
          </a:p>
          <a:p>
            <a:pPr indent="0" lvl="0" marL="12700" marR="5080" rtl="0" algn="l">
              <a:spcBef>
                <a:spcPts val="95"/>
              </a:spcBef>
              <a:spcAft>
                <a:spcPts val="0"/>
              </a:spcAft>
              <a:buNone/>
            </a:pPr>
            <a:r>
              <a:t/>
            </a:r>
            <a:endParaRPr b="1" sz="1600">
              <a:solidFill>
                <a:srgbClr val="FF0000"/>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0" name="Shape 500"/>
        <p:cNvGrpSpPr/>
        <p:nvPr/>
      </p:nvGrpSpPr>
      <p:grpSpPr>
        <a:xfrm>
          <a:off x="0" y="0"/>
          <a:ext cx="0" cy="0"/>
          <a:chOff x="0" y="0"/>
          <a:chExt cx="0" cy="0"/>
        </a:xfrm>
      </p:grpSpPr>
      <p:sp>
        <p:nvSpPr>
          <p:cNvPr id="501" name="Google Shape;501;p35"/>
          <p:cNvSpPr txBox="1"/>
          <p:nvPr>
            <p:ph type="title"/>
          </p:nvPr>
        </p:nvSpPr>
        <p:spPr>
          <a:xfrm>
            <a:off x="838200" y="467999"/>
            <a:ext cx="10515600" cy="547925"/>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dk2"/>
              </a:buClr>
              <a:buSzPts val="3200"/>
              <a:buFont typeface="Arial"/>
              <a:buNone/>
            </a:pPr>
            <a:r>
              <a:rPr lang="de-DE" sz="3200">
                <a:solidFill>
                  <a:schemeClr val="dk2"/>
                </a:solidFill>
              </a:rPr>
              <a:t>Contact us! </a:t>
            </a:r>
            <a:endParaRPr b="0" sz="3200">
              <a:solidFill>
                <a:schemeClr val="dk2"/>
              </a:solidFill>
            </a:endParaRPr>
          </a:p>
        </p:txBody>
      </p:sp>
      <p:sp>
        <p:nvSpPr>
          <p:cNvPr id="502" name="Google Shape;502;p35"/>
          <p:cNvSpPr txBox="1"/>
          <p:nvPr/>
        </p:nvSpPr>
        <p:spPr>
          <a:xfrm>
            <a:off x="838200" y="1742536"/>
            <a:ext cx="10515600" cy="4805937"/>
          </a:xfrm>
          <a:prstGeom prst="rect">
            <a:avLst/>
          </a:prstGeom>
          <a:noFill/>
          <a:ln>
            <a:noFill/>
          </a:ln>
        </p:spPr>
        <p:txBody>
          <a:bodyPr anchorCtr="0" anchor="t" bIns="45700" lIns="91425" spcFirstLastPara="1" rIns="91425" wrap="square" tIns="45700">
            <a:noAutofit/>
          </a:bodyPr>
          <a:lstStyle/>
          <a:p>
            <a:pPr indent="-314325" lvl="0" marL="457200" rtl="0" algn="l">
              <a:lnSpc>
                <a:spcPct val="115000"/>
              </a:lnSpc>
              <a:spcBef>
                <a:spcPts val="0"/>
              </a:spcBef>
              <a:spcAft>
                <a:spcPts val="0"/>
              </a:spcAft>
              <a:buClr>
                <a:srgbClr val="4D4D4D"/>
              </a:buClr>
              <a:buSzPts val="1350"/>
              <a:buChar char="●"/>
            </a:pPr>
            <a:r>
              <a:rPr lang="de-DE" sz="2300">
                <a:solidFill>
                  <a:srgbClr val="4D4D4D"/>
                </a:solidFill>
              </a:rPr>
              <a:t>George Bonas </a:t>
            </a:r>
            <a:r>
              <a:rPr lang="de-DE" sz="2300" u="sng">
                <a:solidFill>
                  <a:srgbClr val="034EA2"/>
                </a:solidFill>
              </a:rPr>
              <a:t>george.bonas@ceriss.eu</a:t>
            </a:r>
            <a:r>
              <a:rPr lang="de-DE" sz="2300">
                <a:solidFill>
                  <a:srgbClr val="4D4D4D"/>
                </a:solidFill>
              </a:rPr>
              <a:t>  ​</a:t>
            </a:r>
            <a:endParaRPr sz="2300">
              <a:solidFill>
                <a:srgbClr val="4D4D4D"/>
              </a:solidFill>
            </a:endParaRPr>
          </a:p>
          <a:p>
            <a:pPr indent="-314325" lvl="0" marL="457200" rtl="0" algn="l">
              <a:lnSpc>
                <a:spcPct val="115000"/>
              </a:lnSpc>
              <a:spcBef>
                <a:spcPts val="0"/>
              </a:spcBef>
              <a:spcAft>
                <a:spcPts val="0"/>
              </a:spcAft>
              <a:buClr>
                <a:srgbClr val="4D4D4D"/>
              </a:buClr>
              <a:buSzPts val="1350"/>
              <a:buChar char="●"/>
            </a:pPr>
            <a:r>
              <a:rPr lang="de-DE" sz="2300">
                <a:solidFill>
                  <a:srgbClr val="4D4D4D"/>
                </a:solidFill>
              </a:rPr>
              <a:t>Inna Petrenko </a:t>
            </a:r>
            <a:r>
              <a:rPr lang="de-DE" sz="2300" u="sng">
                <a:solidFill>
                  <a:srgbClr val="034EA2"/>
                </a:solidFill>
              </a:rPr>
              <a:t>ipetrenko@enrich-global.eu</a:t>
            </a:r>
            <a:r>
              <a:rPr lang="de-DE" sz="2300">
                <a:solidFill>
                  <a:srgbClr val="4D4D4D"/>
                </a:solidFill>
              </a:rPr>
              <a:t> </a:t>
            </a:r>
            <a:endParaRPr sz="2300">
              <a:solidFill>
                <a:srgbClr val="4D4D4D"/>
              </a:solidFill>
            </a:endParaRPr>
          </a:p>
          <a:p>
            <a:pPr indent="0" lvl="0" marL="0" marR="0" rtl="0" algn="l">
              <a:spcBef>
                <a:spcPts val="0"/>
              </a:spcBef>
              <a:spcAft>
                <a:spcPts val="0"/>
              </a:spcAft>
              <a:buClr>
                <a:schemeClr val="accent2"/>
              </a:buClr>
              <a:buSzPts val="2300"/>
              <a:buFont typeface="Arial"/>
              <a:buNone/>
            </a:pPr>
            <a:br>
              <a:rPr b="0" lang="de-DE" sz="2300">
                <a:solidFill>
                  <a:schemeClr val="dk1"/>
                </a:solidFill>
                <a:latin typeface="Arial"/>
                <a:ea typeface="Arial"/>
                <a:cs typeface="Arial"/>
                <a:sym typeface="Arial"/>
              </a:rPr>
            </a:br>
            <a:endParaRPr b="0" sz="2300">
              <a:solidFill>
                <a:schemeClr val="dk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36"/>
          <p:cNvSpPr txBox="1"/>
          <p:nvPr/>
        </p:nvSpPr>
        <p:spPr>
          <a:xfrm>
            <a:off x="1830388" y="2444928"/>
            <a:ext cx="8229600" cy="1373951"/>
          </a:xfrm>
          <a:prstGeom prst="rect">
            <a:avLst/>
          </a:prstGeom>
          <a:noFill/>
          <a:ln>
            <a:noFill/>
          </a:ln>
        </p:spPr>
        <p:txBody>
          <a:bodyPr anchorCtr="0" anchor="t" bIns="0" lIns="91425" spcFirstLastPara="1" rIns="91425" wrap="square" tIns="0">
            <a:noAutofit/>
          </a:bodyPr>
          <a:lstStyle/>
          <a:p>
            <a:pPr indent="0" lvl="0" marL="0" marR="0" rtl="0" algn="ctr">
              <a:lnSpc>
                <a:spcPct val="200000"/>
              </a:lnSpc>
              <a:spcBef>
                <a:spcPts val="0"/>
              </a:spcBef>
              <a:spcAft>
                <a:spcPts val="0"/>
              </a:spcAft>
              <a:buNone/>
            </a:pPr>
            <a:r>
              <a:rPr b="0" lang="de-DE" sz="5400">
                <a:solidFill>
                  <a:schemeClr val="accent4"/>
                </a:solidFill>
                <a:latin typeface="Arial"/>
                <a:ea typeface="Arial"/>
                <a:cs typeface="Arial"/>
                <a:sym typeface="Arial"/>
              </a:rPr>
              <a:t>Thank you!</a:t>
            </a:r>
            <a:endParaRPr/>
          </a:p>
          <a:p>
            <a:pPr indent="-358775" lvl="0" marL="358775" marR="0" rtl="0" algn="ctr">
              <a:spcBef>
                <a:spcPts val="0"/>
              </a:spcBef>
              <a:spcAft>
                <a:spcPts val="0"/>
              </a:spcAft>
              <a:buNone/>
            </a:pPr>
            <a:br>
              <a:rPr b="0" lang="de-DE" sz="3000">
                <a:solidFill>
                  <a:schemeClr val="dk1"/>
                </a:solidFill>
                <a:latin typeface="Arial"/>
                <a:ea typeface="Arial"/>
                <a:cs typeface="Arial"/>
                <a:sym typeface="Arial"/>
              </a:rPr>
            </a:br>
            <a:r>
              <a:rPr b="0" lang="de-DE" sz="3000">
                <a:solidFill>
                  <a:schemeClr val="dk1"/>
                </a:solidFill>
                <a:latin typeface="Arial"/>
                <a:ea typeface="Arial"/>
                <a:cs typeface="Arial"/>
                <a:sym typeface="Arial"/>
              </a:rPr>
              <a:t> </a:t>
            </a:r>
            <a:br>
              <a:rPr b="0" lang="de-DE" sz="3000">
                <a:solidFill>
                  <a:schemeClr val="dk1"/>
                </a:solidFill>
                <a:latin typeface="Arial"/>
                <a:ea typeface="Arial"/>
                <a:cs typeface="Arial"/>
                <a:sym typeface="Arial"/>
              </a:rPr>
            </a:br>
            <a:br>
              <a:rPr b="0" lang="de-DE" sz="3000">
                <a:solidFill>
                  <a:schemeClr val="dk1"/>
                </a:solidFill>
                <a:latin typeface="Arial"/>
                <a:ea typeface="Arial"/>
                <a:cs typeface="Arial"/>
                <a:sym typeface="Arial"/>
              </a:rPr>
            </a:br>
            <a:br>
              <a:rPr b="1" lang="de-DE" sz="3000">
                <a:solidFill>
                  <a:schemeClr val="dk1"/>
                </a:solidFill>
                <a:latin typeface="Arial"/>
                <a:ea typeface="Arial"/>
                <a:cs typeface="Arial"/>
                <a:sym typeface="Arial"/>
              </a:rPr>
            </a:br>
            <a:endParaRPr b="1" sz="3000">
              <a:solidFill>
                <a:schemeClr val="dk1"/>
              </a:solidFill>
              <a:latin typeface="Arial"/>
              <a:ea typeface="Arial"/>
              <a:cs typeface="Arial"/>
              <a:sym typeface="Arial"/>
            </a:endParaRPr>
          </a:p>
        </p:txBody>
      </p:sp>
      <p:sp>
        <p:nvSpPr>
          <p:cNvPr id="508" name="Google Shape;508;p36"/>
          <p:cNvSpPr txBox="1"/>
          <p:nvPr/>
        </p:nvSpPr>
        <p:spPr>
          <a:xfrm>
            <a:off x="3107899" y="4221088"/>
            <a:ext cx="5674579" cy="523220"/>
          </a:xfrm>
          <a:prstGeom prst="rect">
            <a:avLst/>
          </a:prstGeom>
          <a:noFill/>
          <a:ln>
            <a:noFill/>
          </a:ln>
        </p:spPr>
        <p:txBody>
          <a:bodyPr anchorCtr="0" anchor="ctr" bIns="45700" lIns="0" spcFirstLastPara="1" rIns="91425" wrap="square" tIns="45700">
            <a:spAutoFit/>
          </a:bodyPr>
          <a:lstStyle/>
          <a:p>
            <a:pPr indent="0" lvl="0" marL="0" marR="0" rtl="0" algn="ctr">
              <a:spcBef>
                <a:spcPts val="0"/>
              </a:spcBef>
              <a:spcAft>
                <a:spcPts val="0"/>
              </a:spcAft>
              <a:buNone/>
            </a:pPr>
            <a:r>
              <a:rPr b="1" lang="de-DE" sz="2800">
                <a:solidFill>
                  <a:schemeClr val="dk2"/>
                </a:solidFill>
                <a:latin typeface="Arial"/>
                <a:ea typeface="Arial"/>
                <a:cs typeface="Arial"/>
                <a:sym typeface="Arial"/>
              </a:rPr>
              <a:t>#HorizonEU</a:t>
            </a:r>
            <a:endParaRPr b="1" sz="2800">
              <a:solidFill>
                <a:schemeClr val="dk2"/>
              </a:solidFill>
              <a:latin typeface="Arial"/>
              <a:ea typeface="Arial"/>
              <a:cs typeface="Arial"/>
              <a:sym typeface="Arial"/>
            </a:endParaRPr>
          </a:p>
        </p:txBody>
      </p:sp>
      <p:sp>
        <p:nvSpPr>
          <p:cNvPr id="509" name="Google Shape;509;p36"/>
          <p:cNvSpPr txBox="1"/>
          <p:nvPr/>
        </p:nvSpPr>
        <p:spPr>
          <a:xfrm>
            <a:off x="2965428" y="4765568"/>
            <a:ext cx="5959520"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de-DE" sz="1800" u="sng">
                <a:solidFill>
                  <a:schemeClr val="dk2"/>
                </a:solidFill>
                <a:latin typeface="Arial"/>
                <a:ea typeface="Arial"/>
                <a:cs typeface="Arial"/>
                <a:sym typeface="Arial"/>
                <a:hlinkClick r:id="rId3">
                  <a:extLst>
                    <a:ext uri="{A12FA001-AC4F-418D-AE19-62706E023703}">
                      <ahyp:hlinkClr val="tx"/>
                    </a:ext>
                  </a:extLst>
                </a:hlinkClick>
              </a:rPr>
              <a:t>http://ec.europa.eu/horizon-europe</a:t>
            </a:r>
            <a:endParaRPr b="1" sz="1800" u="sng">
              <a:solidFill>
                <a:schemeClr val="dk2"/>
              </a:solidFill>
              <a:latin typeface="Arial"/>
              <a:ea typeface="Arial"/>
              <a:cs typeface="Arial"/>
              <a:sym typeface="Arial"/>
            </a:endParaRPr>
          </a:p>
          <a:p>
            <a:pPr indent="0" lvl="0" marL="0" marR="0" rtl="0" algn="ctr">
              <a:spcBef>
                <a:spcPts val="0"/>
              </a:spcBef>
              <a:spcAft>
                <a:spcPts val="0"/>
              </a:spcAft>
              <a:buNone/>
            </a:pPr>
            <a:r>
              <a:t/>
            </a:r>
            <a:endParaRPr b="0" sz="1000">
              <a:solidFill>
                <a:schemeClr val="accent3"/>
              </a:solidFill>
              <a:latin typeface="Arial"/>
              <a:ea typeface="Arial"/>
              <a:cs typeface="Arial"/>
              <a:sym typeface="Arial"/>
            </a:endParaRPr>
          </a:p>
        </p:txBody>
      </p:sp>
      <p:sp>
        <p:nvSpPr>
          <p:cNvPr id="510" name="Google Shape;510;p36"/>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4"/>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Standard evaluation criteria</a:t>
            </a:r>
            <a:endParaRPr/>
          </a:p>
        </p:txBody>
      </p:sp>
      <p:sp>
        <p:nvSpPr>
          <p:cNvPr id="232" name="Google Shape;232;p4"/>
          <p:cNvSpPr txBox="1"/>
          <p:nvPr/>
        </p:nvSpPr>
        <p:spPr>
          <a:xfrm>
            <a:off x="2141102" y="1904014"/>
            <a:ext cx="8064896" cy="368122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CD5A57"/>
              </a:buClr>
              <a:buSzPts val="2880"/>
              <a:buFont typeface="Arial"/>
              <a:buNone/>
            </a:pPr>
            <a:r>
              <a:rPr b="0" i="0" lang="de-DE" sz="2400" u="none" cap="none" strike="noStrike">
                <a:solidFill>
                  <a:srgbClr val="676767"/>
                </a:solidFill>
                <a:latin typeface="Arial"/>
                <a:ea typeface="Arial"/>
                <a:cs typeface="Arial"/>
                <a:sym typeface="Arial"/>
              </a:rPr>
              <a:t>There are three evaluation criteria for full proposals:</a:t>
            </a:r>
            <a:endParaRPr b="0" i="0" sz="2400" u="none" cap="none" strike="noStrike">
              <a:solidFill>
                <a:srgbClr val="676767"/>
              </a:solidFill>
              <a:latin typeface="Arial"/>
              <a:ea typeface="Arial"/>
              <a:cs typeface="Arial"/>
              <a:sym typeface="Arial"/>
            </a:endParaRPr>
          </a:p>
          <a:p>
            <a:pPr indent="0" lvl="0" marL="180975" marR="0" rtl="0" algn="l">
              <a:spcBef>
                <a:spcPts val="1080"/>
              </a:spcBef>
              <a:spcAft>
                <a:spcPts val="0"/>
              </a:spcAft>
              <a:buClr>
                <a:srgbClr val="CD5A57"/>
              </a:buClr>
              <a:buSzPts val="2880"/>
              <a:buFont typeface="Arial"/>
              <a:buNone/>
            </a:pPr>
            <a:r>
              <a:t/>
            </a:r>
            <a:endParaRPr b="0" i="0" sz="2400" u="none" cap="none" strike="noStrike">
              <a:solidFill>
                <a:srgbClr val="676767"/>
              </a:solidFill>
              <a:latin typeface="Arial"/>
              <a:ea typeface="Arial"/>
              <a:cs typeface="Arial"/>
              <a:sym typeface="Arial"/>
            </a:endParaRPr>
          </a:p>
          <a:p>
            <a:pPr indent="0" lvl="0" marL="180975" marR="0" rtl="0" algn="l">
              <a:spcBef>
                <a:spcPts val="1080"/>
              </a:spcBef>
              <a:spcAft>
                <a:spcPts val="0"/>
              </a:spcAft>
              <a:buClr>
                <a:srgbClr val="CD5A57"/>
              </a:buClr>
              <a:buSzPts val="2880"/>
              <a:buFont typeface="Arial"/>
              <a:buNone/>
            </a:pPr>
            <a:r>
              <a:t/>
            </a:r>
            <a:endParaRPr b="0" i="0" sz="2400" u="none" cap="none" strike="noStrike">
              <a:solidFill>
                <a:srgbClr val="676767"/>
              </a:solidFill>
              <a:latin typeface="Arial"/>
              <a:ea typeface="Arial"/>
              <a:cs typeface="Arial"/>
              <a:sym typeface="Arial"/>
            </a:endParaRPr>
          </a:p>
          <a:p>
            <a:pPr indent="0" lvl="0" marL="180975" marR="0" rtl="0" algn="l">
              <a:spcBef>
                <a:spcPts val="1080"/>
              </a:spcBef>
              <a:spcAft>
                <a:spcPts val="0"/>
              </a:spcAft>
              <a:buClr>
                <a:srgbClr val="CD5A57"/>
              </a:buClr>
              <a:buSzPts val="2880"/>
              <a:buFont typeface="Arial"/>
              <a:buNone/>
            </a:pPr>
            <a:r>
              <a:t/>
            </a:r>
            <a:endParaRPr b="0" i="0" sz="2400" u="none" cap="none" strike="noStrike">
              <a:solidFill>
                <a:srgbClr val="676767"/>
              </a:solidFill>
              <a:latin typeface="Arial"/>
              <a:ea typeface="Arial"/>
              <a:cs typeface="Arial"/>
              <a:sym typeface="Arial"/>
            </a:endParaRPr>
          </a:p>
          <a:p>
            <a:pPr indent="0" lvl="0" marL="180975" marR="0" rtl="0" algn="l">
              <a:spcBef>
                <a:spcPts val="1080"/>
              </a:spcBef>
              <a:spcAft>
                <a:spcPts val="0"/>
              </a:spcAft>
              <a:buClr>
                <a:srgbClr val="CD5A57"/>
              </a:buClr>
              <a:buSzPts val="2880"/>
              <a:buFont typeface="Arial"/>
              <a:buNone/>
            </a:pPr>
            <a:r>
              <a:t/>
            </a:r>
            <a:endParaRPr b="0" i="0" sz="2400" u="none" cap="none" strike="noStrike">
              <a:solidFill>
                <a:srgbClr val="676767"/>
              </a:solidFill>
              <a:latin typeface="Arial"/>
              <a:ea typeface="Arial"/>
              <a:cs typeface="Arial"/>
              <a:sym typeface="Arial"/>
            </a:endParaRPr>
          </a:p>
          <a:p>
            <a:pPr indent="0" lvl="0" marL="0" marR="0" rtl="0" algn="l">
              <a:spcBef>
                <a:spcPts val="1080"/>
              </a:spcBef>
              <a:spcAft>
                <a:spcPts val="0"/>
              </a:spcAft>
              <a:buClr>
                <a:srgbClr val="578DA3"/>
              </a:buClr>
              <a:buSzPts val="2880"/>
              <a:buFont typeface="Arial"/>
              <a:buNone/>
            </a:pPr>
            <a:r>
              <a:rPr b="0" i="0" lang="de-DE" sz="2400" u="none" cap="none" strike="noStrike">
                <a:solidFill>
                  <a:srgbClr val="676767"/>
                </a:solidFill>
                <a:latin typeface="Arial"/>
                <a:ea typeface="Arial"/>
                <a:cs typeface="Arial"/>
                <a:sym typeface="Arial"/>
              </a:rPr>
              <a:t>The criteria are adapted to each type of action, as specified in the Work Programme</a:t>
            </a:r>
            <a:endParaRPr b="0" i="0" sz="2400" u="none" cap="none" strike="noStrike">
              <a:solidFill>
                <a:srgbClr val="676767"/>
              </a:solidFill>
              <a:latin typeface="Arial"/>
              <a:ea typeface="Arial"/>
              <a:cs typeface="Arial"/>
              <a:sym typeface="Arial"/>
            </a:endParaRPr>
          </a:p>
          <a:p>
            <a:pPr indent="0" lvl="0" marL="0" marR="0" rtl="0" algn="l">
              <a:spcBef>
                <a:spcPts val="960"/>
              </a:spcBef>
              <a:spcAft>
                <a:spcPts val="0"/>
              </a:spcAft>
              <a:buClr>
                <a:srgbClr val="578DA3"/>
              </a:buClr>
              <a:buSzPts val="2160"/>
              <a:buFont typeface="Arial"/>
              <a:buNone/>
            </a:pPr>
            <a:r>
              <a:rPr b="0" i="0" lang="de-DE" sz="1800" u="none" cap="none" strike="noStrike">
                <a:solidFill>
                  <a:srgbClr val="676767"/>
                </a:solidFill>
                <a:latin typeface="Arial"/>
                <a:ea typeface="Arial"/>
                <a:cs typeface="Arial"/>
                <a:sym typeface="Arial"/>
              </a:rPr>
              <a:t>An exception is the ERC, which uses a different set of criteria. </a:t>
            </a:r>
            <a:endParaRPr/>
          </a:p>
        </p:txBody>
      </p:sp>
      <p:grpSp>
        <p:nvGrpSpPr>
          <p:cNvPr id="233" name="Google Shape;233;p4"/>
          <p:cNvGrpSpPr/>
          <p:nvPr/>
        </p:nvGrpSpPr>
        <p:grpSpPr>
          <a:xfrm>
            <a:off x="2135560" y="3128492"/>
            <a:ext cx="2376264" cy="1020589"/>
            <a:chOff x="1115616" y="4437112"/>
            <a:chExt cx="2376264" cy="1020589"/>
          </a:xfrm>
        </p:grpSpPr>
        <p:pic>
          <p:nvPicPr>
            <p:cNvPr id="234" name="Google Shape;234;p4"/>
            <p:cNvPicPr preferRelativeResize="0"/>
            <p:nvPr/>
          </p:nvPicPr>
          <p:blipFill rotWithShape="1">
            <a:blip r:embed="rId3">
              <a:alphaModFix/>
            </a:blip>
            <a:srcRect b="0" l="0" r="0" t="0"/>
            <a:stretch/>
          </p:blipFill>
          <p:spPr>
            <a:xfrm>
              <a:off x="1115616" y="4437112"/>
              <a:ext cx="2154800" cy="1020589"/>
            </a:xfrm>
            <a:prstGeom prst="rect">
              <a:avLst/>
            </a:prstGeom>
            <a:noFill/>
            <a:ln>
              <a:noFill/>
            </a:ln>
          </p:spPr>
        </p:pic>
        <p:sp>
          <p:nvSpPr>
            <p:cNvPr id="235" name="Google Shape;235;p4"/>
            <p:cNvSpPr txBox="1"/>
            <p:nvPr/>
          </p:nvSpPr>
          <p:spPr>
            <a:xfrm>
              <a:off x="1619672" y="4653136"/>
              <a:ext cx="18722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de-DE" sz="2000" u="none" cap="none" strike="noStrike">
                  <a:solidFill>
                    <a:srgbClr val="578DA3"/>
                  </a:solidFill>
                  <a:latin typeface="Arial"/>
                  <a:ea typeface="Arial"/>
                  <a:cs typeface="Arial"/>
                  <a:sym typeface="Arial"/>
                </a:rPr>
                <a:t>Excellence</a:t>
              </a:r>
              <a:endParaRPr/>
            </a:p>
          </p:txBody>
        </p:sp>
      </p:grpSp>
      <p:grpSp>
        <p:nvGrpSpPr>
          <p:cNvPr id="236" name="Google Shape;236;p4"/>
          <p:cNvGrpSpPr/>
          <p:nvPr/>
        </p:nvGrpSpPr>
        <p:grpSpPr>
          <a:xfrm>
            <a:off x="4881390" y="3128491"/>
            <a:ext cx="2510755" cy="960372"/>
            <a:chOff x="3563888" y="5301208"/>
            <a:chExt cx="2510755" cy="960372"/>
          </a:xfrm>
        </p:grpSpPr>
        <p:pic>
          <p:nvPicPr>
            <p:cNvPr id="237" name="Google Shape;237;p4"/>
            <p:cNvPicPr preferRelativeResize="0"/>
            <p:nvPr/>
          </p:nvPicPr>
          <p:blipFill rotWithShape="1">
            <a:blip r:embed="rId4">
              <a:alphaModFix/>
            </a:blip>
            <a:srcRect b="0" l="0" r="0" t="0"/>
            <a:stretch/>
          </p:blipFill>
          <p:spPr>
            <a:xfrm>
              <a:off x="3563888" y="5301208"/>
              <a:ext cx="2154800" cy="960372"/>
            </a:xfrm>
            <a:prstGeom prst="rect">
              <a:avLst/>
            </a:prstGeom>
            <a:noFill/>
            <a:ln>
              <a:noFill/>
            </a:ln>
          </p:spPr>
        </p:pic>
        <p:sp>
          <p:nvSpPr>
            <p:cNvPr id="238" name="Google Shape;238;p4"/>
            <p:cNvSpPr txBox="1"/>
            <p:nvPr/>
          </p:nvSpPr>
          <p:spPr>
            <a:xfrm>
              <a:off x="4202435" y="5502936"/>
              <a:ext cx="18722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000">
                  <a:solidFill>
                    <a:srgbClr val="578DA3"/>
                  </a:solidFill>
                  <a:latin typeface="Arial"/>
                  <a:ea typeface="Arial"/>
                  <a:cs typeface="Arial"/>
                  <a:sym typeface="Arial"/>
                </a:rPr>
                <a:t>Impact</a:t>
              </a:r>
              <a:endParaRPr/>
            </a:p>
          </p:txBody>
        </p:sp>
      </p:grpSp>
      <p:grpSp>
        <p:nvGrpSpPr>
          <p:cNvPr id="239" name="Google Shape;239;p4"/>
          <p:cNvGrpSpPr/>
          <p:nvPr/>
        </p:nvGrpSpPr>
        <p:grpSpPr>
          <a:xfrm>
            <a:off x="7536160" y="3128492"/>
            <a:ext cx="3456384" cy="994443"/>
            <a:chOff x="6372200" y="2845385"/>
            <a:chExt cx="3456384" cy="994443"/>
          </a:xfrm>
        </p:grpSpPr>
        <p:pic>
          <p:nvPicPr>
            <p:cNvPr id="240" name="Google Shape;240;p4"/>
            <p:cNvPicPr preferRelativeResize="0"/>
            <p:nvPr/>
          </p:nvPicPr>
          <p:blipFill rotWithShape="1">
            <a:blip r:embed="rId5">
              <a:alphaModFix/>
            </a:blip>
            <a:srcRect b="0" l="0" r="0" t="0"/>
            <a:stretch/>
          </p:blipFill>
          <p:spPr>
            <a:xfrm>
              <a:off x="6372200" y="2858177"/>
              <a:ext cx="2154800" cy="981651"/>
            </a:xfrm>
            <a:prstGeom prst="rect">
              <a:avLst/>
            </a:prstGeom>
            <a:noFill/>
            <a:ln>
              <a:noFill/>
            </a:ln>
          </p:spPr>
        </p:pic>
        <p:sp>
          <p:nvSpPr>
            <p:cNvPr id="241" name="Google Shape;241;p4"/>
            <p:cNvSpPr txBox="1"/>
            <p:nvPr/>
          </p:nvSpPr>
          <p:spPr>
            <a:xfrm>
              <a:off x="7020272" y="2845385"/>
              <a:ext cx="280831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de-DE" sz="2000">
                  <a:solidFill>
                    <a:srgbClr val="578DA3"/>
                  </a:solidFill>
                  <a:latin typeface="Arial"/>
                  <a:ea typeface="Arial"/>
                  <a:cs typeface="Arial"/>
                  <a:sym typeface="Arial"/>
                </a:rPr>
                <a:t>Quality and efficiency of implementation</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id="247" name="Google Shape;247;p5"/>
          <p:cNvPicPr preferRelativeResize="0"/>
          <p:nvPr/>
        </p:nvPicPr>
        <p:blipFill rotWithShape="1">
          <a:blip r:embed="rId3">
            <a:alphaModFix/>
          </a:blip>
          <a:srcRect b="0" l="0" r="0" t="0"/>
          <a:stretch/>
        </p:blipFill>
        <p:spPr>
          <a:xfrm>
            <a:off x="1767158" y="1746782"/>
            <a:ext cx="8923364" cy="3626434"/>
          </a:xfrm>
          <a:prstGeom prst="rect">
            <a:avLst/>
          </a:prstGeom>
          <a:noFill/>
          <a:ln>
            <a:noFill/>
          </a:ln>
        </p:spPr>
      </p:pic>
      <p:sp>
        <p:nvSpPr>
          <p:cNvPr id="248" name="Google Shape;248;p5"/>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Autofit/>
          </a:bodyPr>
          <a:lstStyle/>
          <a:p>
            <a:pPr indent="0" lvl="0" marL="0" rtl="0" algn="l">
              <a:lnSpc>
                <a:spcPct val="100000"/>
              </a:lnSpc>
              <a:spcBef>
                <a:spcPts val="0"/>
              </a:spcBef>
              <a:spcAft>
                <a:spcPts val="0"/>
              </a:spcAft>
              <a:buClr>
                <a:schemeClr val="accent2"/>
              </a:buClr>
              <a:buSzPts val="3600"/>
              <a:buFont typeface="Arial"/>
              <a:buNone/>
            </a:pPr>
            <a:r>
              <a:rPr lang="de-DE"/>
              <a:t>Overview of the evaluation process</a:t>
            </a:r>
            <a:endParaRPr/>
          </a:p>
        </p:txBody>
      </p:sp>
      <p:sp>
        <p:nvSpPr>
          <p:cNvPr id="249" name="Google Shape;249;p5"/>
          <p:cNvSpPr txBox="1"/>
          <p:nvPr/>
        </p:nvSpPr>
        <p:spPr>
          <a:xfrm>
            <a:off x="2135560" y="5113348"/>
            <a:ext cx="1440160" cy="9079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676767"/>
                </a:solidFill>
                <a:latin typeface="Arial"/>
                <a:ea typeface="Arial"/>
                <a:cs typeface="Arial"/>
                <a:sym typeface="Arial"/>
              </a:rPr>
              <a:t>Eligibility check</a:t>
            </a:r>
            <a:endParaRPr/>
          </a:p>
          <a:p>
            <a:pPr indent="0" lvl="0" marL="0" marR="0" rtl="0" algn="ctr">
              <a:spcBef>
                <a:spcPts val="0"/>
              </a:spcBef>
              <a:spcAft>
                <a:spcPts val="0"/>
              </a:spcAft>
              <a:buNone/>
            </a:pPr>
            <a:r>
              <a:t/>
            </a:r>
            <a:endParaRPr sz="500">
              <a:solidFill>
                <a:srgbClr val="676767"/>
              </a:solidFill>
              <a:latin typeface="Arial"/>
              <a:ea typeface="Arial"/>
              <a:cs typeface="Arial"/>
              <a:sym typeface="Arial"/>
            </a:endParaRPr>
          </a:p>
          <a:p>
            <a:pPr indent="0" lvl="0" marL="0" marR="0" rtl="0" algn="ctr">
              <a:spcBef>
                <a:spcPts val="0"/>
              </a:spcBef>
              <a:spcAft>
                <a:spcPts val="0"/>
              </a:spcAft>
              <a:buNone/>
            </a:pPr>
            <a:r>
              <a:rPr lang="de-DE" sz="1200">
                <a:solidFill>
                  <a:srgbClr val="676767"/>
                </a:solidFill>
                <a:latin typeface="Arial"/>
                <a:ea typeface="Arial"/>
                <a:cs typeface="Arial"/>
                <a:sym typeface="Arial"/>
              </a:rPr>
              <a:t>Allocation </a:t>
            </a:r>
            <a:br>
              <a:rPr lang="de-DE" sz="1200">
                <a:solidFill>
                  <a:srgbClr val="676767"/>
                </a:solidFill>
                <a:latin typeface="Arial"/>
                <a:ea typeface="Arial"/>
                <a:cs typeface="Arial"/>
                <a:sym typeface="Arial"/>
              </a:rPr>
            </a:br>
            <a:r>
              <a:rPr lang="de-DE" sz="1200">
                <a:solidFill>
                  <a:srgbClr val="676767"/>
                </a:solidFill>
                <a:latin typeface="Arial"/>
                <a:ea typeface="Arial"/>
                <a:cs typeface="Arial"/>
                <a:sym typeface="Arial"/>
              </a:rPr>
              <a:t>of proposals </a:t>
            </a:r>
            <a:br>
              <a:rPr lang="de-DE" sz="1200">
                <a:solidFill>
                  <a:srgbClr val="676767"/>
                </a:solidFill>
                <a:latin typeface="Arial"/>
                <a:ea typeface="Arial"/>
                <a:cs typeface="Arial"/>
                <a:sym typeface="Arial"/>
              </a:rPr>
            </a:br>
            <a:r>
              <a:rPr lang="de-DE" sz="1200">
                <a:solidFill>
                  <a:srgbClr val="676767"/>
                </a:solidFill>
                <a:latin typeface="Arial"/>
                <a:ea typeface="Arial"/>
                <a:cs typeface="Arial"/>
                <a:sym typeface="Arial"/>
              </a:rPr>
              <a:t>to evaluators</a:t>
            </a:r>
            <a:endParaRPr/>
          </a:p>
        </p:txBody>
      </p:sp>
      <p:sp>
        <p:nvSpPr>
          <p:cNvPr id="250" name="Google Shape;250;p5"/>
          <p:cNvSpPr txBox="1"/>
          <p:nvPr/>
        </p:nvSpPr>
        <p:spPr>
          <a:xfrm>
            <a:off x="4079776" y="5170548"/>
            <a:ext cx="1533788"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676767"/>
                </a:solidFill>
                <a:latin typeface="Arial"/>
                <a:ea typeface="Arial"/>
                <a:cs typeface="Arial"/>
                <a:sym typeface="Arial"/>
              </a:rPr>
              <a:t>Individual Evaluation Reports</a:t>
            </a:r>
            <a:endParaRPr/>
          </a:p>
          <a:p>
            <a:pPr indent="0" lvl="0" marL="0" marR="0" rtl="0" algn="ctr">
              <a:spcBef>
                <a:spcPts val="0"/>
              </a:spcBef>
              <a:spcAft>
                <a:spcPts val="0"/>
              </a:spcAft>
              <a:buNone/>
            </a:pPr>
            <a:r>
              <a:t/>
            </a:r>
            <a:endParaRPr sz="800">
              <a:solidFill>
                <a:srgbClr val="676767"/>
              </a:solidFill>
              <a:latin typeface="Arial"/>
              <a:ea typeface="Arial"/>
              <a:cs typeface="Arial"/>
              <a:sym typeface="Arial"/>
            </a:endParaRPr>
          </a:p>
          <a:p>
            <a:pPr indent="0" lvl="0" marL="0" marR="0" rtl="0" algn="ctr">
              <a:spcBef>
                <a:spcPts val="0"/>
              </a:spcBef>
              <a:spcAft>
                <a:spcPts val="0"/>
              </a:spcAft>
              <a:buNone/>
            </a:pPr>
            <a:r>
              <a:rPr lang="de-DE" sz="1200">
                <a:solidFill>
                  <a:srgbClr val="676767"/>
                </a:solidFill>
                <a:latin typeface="Arial"/>
                <a:ea typeface="Arial"/>
                <a:cs typeface="Arial"/>
                <a:sym typeface="Arial"/>
              </a:rPr>
              <a:t>(Usually done remotely)</a:t>
            </a:r>
            <a:endParaRPr/>
          </a:p>
        </p:txBody>
      </p:sp>
      <p:sp>
        <p:nvSpPr>
          <p:cNvPr id="251" name="Google Shape;251;p5"/>
          <p:cNvSpPr txBox="1"/>
          <p:nvPr/>
        </p:nvSpPr>
        <p:spPr>
          <a:xfrm>
            <a:off x="5596466" y="5139190"/>
            <a:ext cx="1418542"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676767"/>
                </a:solidFill>
                <a:latin typeface="Arial"/>
                <a:ea typeface="Arial"/>
                <a:cs typeface="Arial"/>
                <a:sym typeface="Arial"/>
              </a:rPr>
              <a:t>Consensus Report</a:t>
            </a:r>
            <a:endParaRPr/>
          </a:p>
          <a:p>
            <a:pPr indent="0" lvl="0" marL="0" marR="0" rtl="0" algn="ctr">
              <a:spcBef>
                <a:spcPts val="0"/>
              </a:spcBef>
              <a:spcAft>
                <a:spcPts val="0"/>
              </a:spcAft>
              <a:buNone/>
            </a:pPr>
            <a:r>
              <a:t/>
            </a:r>
            <a:endParaRPr sz="800">
              <a:solidFill>
                <a:srgbClr val="676767"/>
              </a:solidFill>
              <a:latin typeface="Arial"/>
              <a:ea typeface="Arial"/>
              <a:cs typeface="Arial"/>
              <a:sym typeface="Arial"/>
            </a:endParaRPr>
          </a:p>
          <a:p>
            <a:pPr indent="0" lvl="0" marL="0" marR="0" rtl="0" algn="ctr">
              <a:spcBef>
                <a:spcPts val="0"/>
              </a:spcBef>
              <a:spcAft>
                <a:spcPts val="0"/>
              </a:spcAft>
              <a:buNone/>
            </a:pPr>
            <a:r>
              <a:rPr lang="de-DE" sz="1200">
                <a:solidFill>
                  <a:srgbClr val="676767"/>
                </a:solidFill>
                <a:latin typeface="Arial"/>
                <a:ea typeface="Arial"/>
                <a:cs typeface="Arial"/>
                <a:sym typeface="Arial"/>
              </a:rPr>
              <a:t>(May be done remotely)</a:t>
            </a:r>
            <a:endParaRPr/>
          </a:p>
        </p:txBody>
      </p:sp>
      <p:sp>
        <p:nvSpPr>
          <p:cNvPr id="252" name="Google Shape;252;p5"/>
          <p:cNvSpPr txBox="1"/>
          <p:nvPr/>
        </p:nvSpPr>
        <p:spPr>
          <a:xfrm>
            <a:off x="6934866" y="5160094"/>
            <a:ext cx="1537398"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676767"/>
                </a:solidFill>
                <a:latin typeface="Arial"/>
                <a:ea typeface="Arial"/>
                <a:cs typeface="Arial"/>
                <a:sym typeface="Arial"/>
              </a:rPr>
              <a:t>Panel Report</a:t>
            </a:r>
            <a:endParaRPr/>
          </a:p>
          <a:p>
            <a:pPr indent="0" lvl="0" marL="0" marR="0" rtl="0" algn="ctr">
              <a:spcBef>
                <a:spcPts val="0"/>
              </a:spcBef>
              <a:spcAft>
                <a:spcPts val="0"/>
              </a:spcAft>
              <a:buNone/>
            </a:pPr>
            <a:r>
              <a:t/>
            </a:r>
            <a:endParaRPr sz="800">
              <a:solidFill>
                <a:srgbClr val="676767"/>
              </a:solidFill>
              <a:latin typeface="Arial"/>
              <a:ea typeface="Arial"/>
              <a:cs typeface="Arial"/>
              <a:sym typeface="Arial"/>
            </a:endParaRPr>
          </a:p>
          <a:p>
            <a:pPr indent="0" lvl="0" marL="0" marR="0" rtl="0" algn="ctr">
              <a:spcBef>
                <a:spcPts val="0"/>
              </a:spcBef>
              <a:spcAft>
                <a:spcPts val="0"/>
              </a:spcAft>
              <a:buNone/>
            </a:pPr>
            <a:r>
              <a:rPr lang="de-DE" sz="1200">
                <a:solidFill>
                  <a:srgbClr val="676767"/>
                </a:solidFill>
                <a:latin typeface="Arial"/>
                <a:ea typeface="Arial"/>
                <a:cs typeface="Arial"/>
                <a:sym typeface="Arial"/>
              </a:rPr>
              <a:t>Evaluation Summary Report</a:t>
            </a:r>
            <a:endParaRPr/>
          </a:p>
          <a:p>
            <a:pPr indent="0" lvl="0" marL="0" marR="0" rtl="0" algn="ctr">
              <a:spcBef>
                <a:spcPts val="0"/>
              </a:spcBef>
              <a:spcAft>
                <a:spcPts val="0"/>
              </a:spcAft>
              <a:buNone/>
            </a:pPr>
            <a:r>
              <a:t/>
            </a:r>
            <a:endParaRPr sz="800">
              <a:solidFill>
                <a:srgbClr val="676767"/>
              </a:solidFill>
              <a:latin typeface="Arial"/>
              <a:ea typeface="Arial"/>
              <a:cs typeface="Arial"/>
              <a:sym typeface="Arial"/>
            </a:endParaRPr>
          </a:p>
          <a:p>
            <a:pPr indent="0" lvl="0" marL="0" marR="0" rtl="0" algn="ctr">
              <a:spcBef>
                <a:spcPts val="0"/>
              </a:spcBef>
              <a:spcAft>
                <a:spcPts val="0"/>
              </a:spcAft>
              <a:buNone/>
            </a:pPr>
            <a:r>
              <a:rPr lang="de-DE" sz="1200">
                <a:solidFill>
                  <a:srgbClr val="676767"/>
                </a:solidFill>
                <a:latin typeface="Arial"/>
                <a:ea typeface="Arial"/>
                <a:cs typeface="Arial"/>
                <a:sym typeface="Arial"/>
              </a:rPr>
              <a:t>Panel ranked list</a:t>
            </a:r>
            <a:endParaRPr/>
          </a:p>
        </p:txBody>
      </p:sp>
      <p:sp>
        <p:nvSpPr>
          <p:cNvPr id="253" name="Google Shape;253;p5"/>
          <p:cNvSpPr txBox="1"/>
          <p:nvPr/>
        </p:nvSpPr>
        <p:spPr>
          <a:xfrm>
            <a:off x="8832304" y="5168226"/>
            <a:ext cx="1872208" cy="2769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200">
                <a:solidFill>
                  <a:srgbClr val="676767"/>
                </a:solidFill>
                <a:latin typeface="Arial"/>
                <a:ea typeface="Arial"/>
                <a:cs typeface="Arial"/>
                <a:sym typeface="Arial"/>
              </a:rPr>
              <a:t>Final ranked list</a:t>
            </a:r>
            <a:endParaRPr/>
          </a:p>
        </p:txBody>
      </p:sp>
      <p:sp>
        <p:nvSpPr>
          <p:cNvPr id="254" name="Google Shape;254;p5"/>
          <p:cNvSpPr txBox="1"/>
          <p:nvPr/>
        </p:nvSpPr>
        <p:spPr>
          <a:xfrm>
            <a:off x="5543367" y="2104400"/>
            <a:ext cx="1512168" cy="89255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rgbClr val="676767"/>
                </a:solidFill>
                <a:latin typeface="Arial"/>
                <a:ea typeface="Arial"/>
                <a:cs typeface="Arial"/>
                <a:sym typeface="Arial"/>
              </a:rPr>
              <a:t>Evaluators</a:t>
            </a:r>
            <a:endParaRPr/>
          </a:p>
          <a:p>
            <a:pPr indent="0" lvl="0" marL="0" marR="0" rtl="0" algn="ctr">
              <a:spcBef>
                <a:spcPts val="0"/>
              </a:spcBef>
              <a:spcAft>
                <a:spcPts val="0"/>
              </a:spcAft>
              <a:buNone/>
            </a:pPr>
            <a:r>
              <a:rPr lang="de-DE" sz="1300">
                <a:solidFill>
                  <a:srgbClr val="676767"/>
                </a:solidFill>
                <a:latin typeface="Arial"/>
                <a:ea typeface="Arial"/>
                <a:cs typeface="Arial"/>
                <a:sym typeface="Arial"/>
              </a:rPr>
              <a:t>(min.3 </a:t>
            </a:r>
            <a:endParaRPr/>
          </a:p>
          <a:p>
            <a:pPr indent="0" lvl="0" marL="0" marR="0" rtl="0" algn="ctr">
              <a:spcBef>
                <a:spcPts val="0"/>
              </a:spcBef>
              <a:spcAft>
                <a:spcPts val="0"/>
              </a:spcAft>
              <a:buNone/>
            </a:pPr>
            <a:r>
              <a:rPr lang="de-DE" sz="1300">
                <a:solidFill>
                  <a:srgbClr val="676767"/>
                </a:solidFill>
                <a:latin typeface="Arial"/>
                <a:ea typeface="Arial"/>
                <a:cs typeface="Arial"/>
                <a:sym typeface="Arial"/>
              </a:rPr>
              <a:t>For each </a:t>
            </a:r>
            <a:endParaRPr/>
          </a:p>
          <a:p>
            <a:pPr indent="0" lvl="0" marL="0" marR="0" rtl="0" algn="ctr">
              <a:spcBef>
                <a:spcPts val="0"/>
              </a:spcBef>
              <a:spcAft>
                <a:spcPts val="0"/>
              </a:spcAft>
              <a:buNone/>
            </a:pPr>
            <a:r>
              <a:rPr lang="de-DE" sz="1300">
                <a:solidFill>
                  <a:srgbClr val="676767"/>
                </a:solidFill>
                <a:latin typeface="Arial"/>
                <a:ea typeface="Arial"/>
                <a:cs typeface="Arial"/>
                <a:sym typeface="Arial"/>
              </a:rPr>
              <a:t>proposal)</a:t>
            </a:r>
            <a:endParaRPr/>
          </a:p>
        </p:txBody>
      </p:sp>
      <p:sp>
        <p:nvSpPr>
          <p:cNvPr id="255" name="Google Shape;255;p5"/>
          <p:cNvSpPr txBox="1"/>
          <p:nvPr/>
        </p:nvSpPr>
        <p:spPr>
          <a:xfrm>
            <a:off x="2207568" y="2416532"/>
            <a:ext cx="1368152"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rgbClr val="676767"/>
                </a:solidFill>
                <a:latin typeface="Arial"/>
                <a:ea typeface="Arial"/>
                <a:cs typeface="Arial"/>
                <a:sym typeface="Arial"/>
              </a:rPr>
              <a:t>Commission</a:t>
            </a:r>
            <a:endParaRPr/>
          </a:p>
        </p:txBody>
      </p:sp>
      <p:sp>
        <p:nvSpPr>
          <p:cNvPr id="256" name="Google Shape;256;p5"/>
          <p:cNvSpPr txBox="1"/>
          <p:nvPr/>
        </p:nvSpPr>
        <p:spPr>
          <a:xfrm>
            <a:off x="9070582" y="2416532"/>
            <a:ext cx="1368152"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rgbClr val="676767"/>
                </a:solidFill>
                <a:latin typeface="Arial"/>
                <a:ea typeface="Arial"/>
                <a:cs typeface="Arial"/>
                <a:sym typeface="Arial"/>
              </a:rPr>
              <a:t>Commission</a:t>
            </a:r>
            <a:endParaRPr/>
          </a:p>
        </p:txBody>
      </p:sp>
      <p:sp>
        <p:nvSpPr>
          <p:cNvPr id="257" name="Google Shape;257;p5"/>
          <p:cNvSpPr txBox="1"/>
          <p:nvPr/>
        </p:nvSpPr>
        <p:spPr>
          <a:xfrm>
            <a:off x="9160504" y="3896535"/>
            <a:ext cx="1255977" cy="29238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chemeClr val="lt1"/>
                </a:solidFill>
                <a:latin typeface="Arial"/>
                <a:ea typeface="Arial"/>
                <a:cs typeface="Arial"/>
                <a:sym typeface="Arial"/>
              </a:rPr>
              <a:t>Finalisation</a:t>
            </a:r>
            <a:endParaRPr/>
          </a:p>
        </p:txBody>
      </p:sp>
      <p:sp>
        <p:nvSpPr>
          <p:cNvPr id="258" name="Google Shape;258;p5"/>
          <p:cNvSpPr txBox="1"/>
          <p:nvPr/>
        </p:nvSpPr>
        <p:spPr>
          <a:xfrm>
            <a:off x="7248128" y="3829296"/>
            <a:ext cx="936104"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chemeClr val="lt1"/>
                </a:solidFill>
                <a:latin typeface="Arial"/>
                <a:ea typeface="Arial"/>
                <a:cs typeface="Arial"/>
                <a:sym typeface="Arial"/>
              </a:rPr>
              <a:t>Panel</a:t>
            </a:r>
            <a:endParaRPr/>
          </a:p>
          <a:p>
            <a:pPr indent="0" lvl="0" marL="0" marR="0" rtl="0" algn="ctr">
              <a:spcBef>
                <a:spcPts val="0"/>
              </a:spcBef>
              <a:spcAft>
                <a:spcPts val="0"/>
              </a:spcAft>
              <a:buNone/>
            </a:pPr>
            <a:r>
              <a:rPr lang="de-DE" sz="1300">
                <a:solidFill>
                  <a:schemeClr val="lt1"/>
                </a:solidFill>
                <a:latin typeface="Arial"/>
                <a:ea typeface="Arial"/>
                <a:cs typeface="Arial"/>
                <a:sym typeface="Arial"/>
              </a:rPr>
              <a:t>Review</a:t>
            </a:r>
            <a:endParaRPr/>
          </a:p>
        </p:txBody>
      </p:sp>
      <p:sp>
        <p:nvSpPr>
          <p:cNvPr id="259" name="Google Shape;259;p5"/>
          <p:cNvSpPr txBox="1"/>
          <p:nvPr/>
        </p:nvSpPr>
        <p:spPr>
          <a:xfrm>
            <a:off x="2302712" y="3826454"/>
            <a:ext cx="112899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chemeClr val="lt1"/>
                </a:solidFill>
                <a:latin typeface="Arial"/>
                <a:ea typeface="Arial"/>
                <a:cs typeface="Arial"/>
                <a:sym typeface="Arial"/>
              </a:rPr>
              <a:t>Receipt of Proposals</a:t>
            </a:r>
            <a:endParaRPr/>
          </a:p>
        </p:txBody>
      </p:sp>
      <p:sp>
        <p:nvSpPr>
          <p:cNvPr id="260" name="Google Shape;260;p5"/>
          <p:cNvSpPr txBox="1"/>
          <p:nvPr/>
        </p:nvSpPr>
        <p:spPr>
          <a:xfrm>
            <a:off x="4282382" y="3826454"/>
            <a:ext cx="1194660"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chemeClr val="lt1"/>
                </a:solidFill>
                <a:latin typeface="Arial"/>
                <a:ea typeface="Arial"/>
                <a:cs typeface="Arial"/>
                <a:sym typeface="Arial"/>
              </a:rPr>
              <a:t>Individual Evaluation</a:t>
            </a:r>
            <a:endParaRPr/>
          </a:p>
        </p:txBody>
      </p:sp>
      <p:sp>
        <p:nvSpPr>
          <p:cNvPr id="261" name="Google Shape;261;p5"/>
          <p:cNvSpPr txBox="1"/>
          <p:nvPr/>
        </p:nvSpPr>
        <p:spPr>
          <a:xfrm>
            <a:off x="5738125" y="3829297"/>
            <a:ext cx="1122652" cy="49244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de-DE" sz="1300">
                <a:solidFill>
                  <a:schemeClr val="lt1"/>
                </a:solidFill>
                <a:latin typeface="Arial"/>
                <a:ea typeface="Arial"/>
                <a:cs typeface="Arial"/>
                <a:sym typeface="Arial"/>
              </a:rPr>
              <a:t>Consensus Group</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6"/>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chemeClr val="lt1"/>
              </a:buClr>
              <a:buSzPts val="3600"/>
              <a:buFont typeface="Arial"/>
              <a:buNone/>
            </a:pPr>
            <a:r>
              <a:rPr b="1" lang="de-DE">
                <a:solidFill>
                  <a:schemeClr val="lt1"/>
                </a:solidFill>
              </a:rPr>
              <a:t>Admissibility and eligibility checks</a:t>
            </a:r>
            <a:endParaRPr/>
          </a:p>
        </p:txBody>
      </p:sp>
      <p:sp>
        <p:nvSpPr>
          <p:cNvPr id="269" name="Google Shape;269;p6"/>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270" name="Google Shape;270;p6"/>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271" name="Google Shape;271;p6"/>
          <p:cNvSpPr txBox="1"/>
          <p:nvPr/>
        </p:nvSpPr>
        <p:spPr>
          <a:xfrm>
            <a:off x="733530" y="1184417"/>
            <a:ext cx="10470382" cy="5104563"/>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Admissibility is checked by the Agency:</a:t>
            </a:r>
            <a:endParaRPr sz="2000">
              <a:solidFill>
                <a:schemeClr val="dk1"/>
              </a:solidFill>
              <a:latin typeface="Calibri"/>
              <a:ea typeface="Calibri"/>
              <a:cs typeface="Calibri"/>
              <a:sym typeface="Calibri"/>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Readable, accessible and printable </a:t>
            </a:r>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Completeness of proposal </a:t>
            </a:r>
            <a:br>
              <a:rPr b="0" i="0" lang="de-DE" sz="2000" u="none" cap="none" strike="noStrike">
                <a:solidFill>
                  <a:schemeClr val="dk1"/>
                </a:solidFill>
                <a:latin typeface="Calibri"/>
                <a:ea typeface="Calibri"/>
                <a:cs typeface="Calibri"/>
                <a:sym typeface="Calibri"/>
              </a:rPr>
            </a:br>
            <a:r>
              <a:rPr b="0" i="0" lang="de-DE" sz="2000" u="none" cap="none" strike="noStrike">
                <a:solidFill>
                  <a:schemeClr val="dk1"/>
                </a:solidFill>
                <a:latin typeface="Calibri"/>
                <a:ea typeface="Calibri"/>
                <a:cs typeface="Calibri"/>
                <a:sym typeface="Calibri"/>
              </a:rPr>
              <a:t>presence of all requested forms</a:t>
            </a:r>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Plan for exploitation and dissemination of results </a:t>
            </a:r>
            <a:br>
              <a:rPr b="0" i="0" lang="de-DE" sz="2000" u="none" cap="none" strike="noStrike">
                <a:solidFill>
                  <a:schemeClr val="dk1"/>
                </a:solidFill>
                <a:latin typeface="Calibri"/>
                <a:ea typeface="Calibri"/>
                <a:cs typeface="Calibri"/>
                <a:sym typeface="Calibri"/>
              </a:rPr>
            </a:br>
            <a:r>
              <a:rPr b="0" i="0" lang="de-DE" sz="2000" u="none" cap="none" strike="noStrike">
                <a:solidFill>
                  <a:schemeClr val="dk1"/>
                </a:solidFill>
                <a:latin typeface="Calibri"/>
                <a:ea typeface="Calibri"/>
                <a:cs typeface="Calibri"/>
                <a:sym typeface="Calibri"/>
              </a:rPr>
              <a:t>(unless otherwise specified in the WP)</a:t>
            </a:r>
            <a:endParaRPr/>
          </a:p>
          <a:p>
            <a:pPr indent="-158750" lvl="1" marL="628650" marR="0" rtl="0" algn="l">
              <a:lnSpc>
                <a:spcPct val="90000"/>
              </a:lnSpc>
              <a:spcBef>
                <a:spcPts val="375"/>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75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Eligibility checked by the Agency</a:t>
            </a:r>
            <a:endParaRPr sz="2000">
              <a:solidFill>
                <a:schemeClr val="dk1"/>
              </a:solidFill>
              <a:latin typeface="Calibri"/>
              <a:ea typeface="Calibri"/>
              <a:cs typeface="Calibri"/>
              <a:sym typeface="Calibri"/>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Minimum number of partners as set out in the call conditions</a:t>
            </a:r>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Other criteria may apply on a call-by-call basis as set out in the call conditions</a:t>
            </a:r>
            <a:endParaRPr/>
          </a:p>
          <a:p>
            <a:pPr indent="-158750" lvl="1" marL="628650" marR="0" rtl="0" algn="l">
              <a:lnSpc>
                <a:spcPct val="90000"/>
              </a:lnSpc>
              <a:spcBef>
                <a:spcPts val="375"/>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228600" lvl="0" marL="228600" marR="0" rtl="0" algn="l">
              <a:lnSpc>
                <a:spcPct val="90000"/>
              </a:lnSpc>
              <a:spcBef>
                <a:spcPts val="750"/>
              </a:spcBef>
              <a:spcAft>
                <a:spcPts val="0"/>
              </a:spcAft>
              <a:buClr>
                <a:schemeClr val="dk1"/>
              </a:buClr>
              <a:buSzPts val="2000"/>
              <a:buFont typeface="Arial"/>
              <a:buChar char="•"/>
            </a:pPr>
            <a:r>
              <a:rPr lang="de-DE" sz="2000">
                <a:solidFill>
                  <a:schemeClr val="dk1"/>
                </a:solidFill>
                <a:latin typeface="Calibri"/>
                <a:ea typeface="Calibri"/>
                <a:cs typeface="Calibri"/>
                <a:sym typeface="Calibri"/>
              </a:rPr>
              <a:t>“Out of scope” – you need to check the scope of proposals</a:t>
            </a:r>
            <a:endParaRPr/>
          </a:p>
          <a:p>
            <a:pPr indent="-285750" lvl="1" marL="628650" marR="0" rtl="0" algn="l">
              <a:lnSpc>
                <a:spcPct val="90000"/>
              </a:lnSpc>
              <a:spcBef>
                <a:spcPts val="375"/>
              </a:spcBef>
              <a:spcAft>
                <a:spcPts val="0"/>
              </a:spcAft>
              <a:buClr>
                <a:schemeClr val="dk1"/>
              </a:buClr>
              <a:buSzPts val="2000"/>
              <a:buFont typeface="Noto Sans Symbols"/>
              <a:buChar char="−"/>
            </a:pPr>
            <a:r>
              <a:rPr b="0" i="0" lang="de-DE" sz="2000" u="none" cap="none" strike="noStrike">
                <a:solidFill>
                  <a:schemeClr val="dk1"/>
                </a:solidFill>
                <a:latin typeface="Calibri"/>
                <a:ea typeface="Calibri"/>
                <a:cs typeface="Calibri"/>
                <a:sym typeface="Calibri"/>
              </a:rPr>
              <a:t> A proposal will only be deemed ineligible in clear-cut cases</a:t>
            </a:r>
            <a:endParaRPr b="0" i="0" sz="2000" u="none" cap="none" strike="noStrike">
              <a:solidFill>
                <a:schemeClr val="dk1"/>
              </a:solidFill>
              <a:latin typeface="Calibri"/>
              <a:ea typeface="Calibri"/>
              <a:cs typeface="Calibri"/>
              <a:sym typeface="Calibri"/>
            </a:endParaRPr>
          </a:p>
          <a:p>
            <a:pPr indent="-158750" lvl="1" marL="628650" marR="0" rtl="0" algn="l">
              <a:lnSpc>
                <a:spcPct val="90000"/>
              </a:lnSpc>
              <a:spcBef>
                <a:spcPts val="375"/>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272" name="Google Shape;272;p6"/>
          <p:cNvSpPr/>
          <p:nvPr/>
        </p:nvSpPr>
        <p:spPr>
          <a:xfrm>
            <a:off x="6949373" y="1184417"/>
            <a:ext cx="2857818" cy="1408057"/>
          </a:xfrm>
          <a:prstGeom prst="wedgeRoundRectCallout">
            <a:avLst>
              <a:gd fmla="val -90992" name="adj1"/>
              <a:gd fmla="val -37959" name="adj2"/>
              <a:gd fmla="val 16667" name="adj3"/>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de-DE" sz="1500">
                <a:solidFill>
                  <a:srgbClr val="FFC000"/>
                </a:solidFill>
                <a:latin typeface="Calibri"/>
                <a:ea typeface="Calibri"/>
                <a:cs typeface="Calibri"/>
                <a:sym typeface="Calibri"/>
              </a:rPr>
              <a:t>Page limits: </a:t>
            </a:r>
            <a:r>
              <a:rPr lang="de-DE" sz="1500">
                <a:solidFill>
                  <a:srgbClr val="FFFFFF"/>
                </a:solidFill>
                <a:latin typeface="Calibri"/>
                <a:ea typeface="Calibri"/>
                <a:cs typeface="Calibri"/>
                <a:sym typeface="Calibri"/>
              </a:rPr>
              <a:t>Clearly set out in electronic system; excess page(s) marked with a watermark</a:t>
            </a:r>
            <a:endParaRPr sz="1500">
              <a:solidFill>
                <a:srgbClr val="FFFFFF"/>
              </a:solidFill>
              <a:latin typeface="Calibri"/>
              <a:ea typeface="Calibri"/>
              <a:cs typeface="Calibri"/>
              <a:sym typeface="Calibri"/>
            </a:endParaRPr>
          </a:p>
        </p:txBody>
      </p:sp>
      <p:sp>
        <p:nvSpPr>
          <p:cNvPr id="273" name="Google Shape;273;p6"/>
          <p:cNvSpPr txBox="1"/>
          <p:nvPr/>
        </p:nvSpPr>
        <p:spPr>
          <a:xfrm>
            <a:off x="990600" y="457562"/>
            <a:ext cx="10515600" cy="600164"/>
          </a:xfrm>
          <a:prstGeom prst="rect">
            <a:avLst/>
          </a:prstGeom>
          <a:noFill/>
          <a:ln>
            <a:noFill/>
          </a:ln>
        </p:spPr>
        <p:txBody>
          <a:bodyPr anchorCtr="0" anchor="t" bIns="0" lIns="91425" spcFirstLastPara="1" rIns="91425" wrap="square" tIns="45700">
            <a:normAutofit/>
          </a:bodyPr>
          <a:lstStyle/>
          <a:p>
            <a:pPr indent="0" lvl="0" marL="0" marR="0" rtl="0" algn="l">
              <a:lnSpc>
                <a:spcPct val="100000"/>
              </a:lnSpc>
              <a:spcBef>
                <a:spcPts val="0"/>
              </a:spcBef>
              <a:spcAft>
                <a:spcPts val="0"/>
              </a:spcAft>
              <a:buClr>
                <a:srgbClr val="7030A0"/>
              </a:buClr>
              <a:buSzPts val="3600"/>
              <a:buFont typeface="Arial"/>
              <a:buNone/>
            </a:pPr>
            <a:r>
              <a:rPr b="1" lang="de-DE" sz="3600">
                <a:solidFill>
                  <a:srgbClr val="7030A0"/>
                </a:solidFill>
                <a:latin typeface="Arial"/>
                <a:ea typeface="Arial"/>
                <a:cs typeface="Arial"/>
                <a:sym typeface="Arial"/>
              </a:rPr>
              <a:t>Admissibility, Eligibility &amp; Scope check</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7"/>
          <p:cNvSpPr txBox="1"/>
          <p:nvPr>
            <p:ph type="title"/>
          </p:nvPr>
        </p:nvSpPr>
        <p:spPr>
          <a:xfrm>
            <a:off x="766192" y="380564"/>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Evaluation criteria</a:t>
            </a:r>
            <a:endParaRPr b="1">
              <a:solidFill>
                <a:srgbClr val="7030A0"/>
              </a:solidFill>
            </a:endParaRPr>
          </a:p>
        </p:txBody>
      </p:sp>
      <p:sp>
        <p:nvSpPr>
          <p:cNvPr id="281" name="Google Shape;281;p7"/>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282" name="Google Shape;282;p7"/>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283" name="Google Shape;283;p7"/>
          <p:cNvSpPr txBox="1"/>
          <p:nvPr/>
        </p:nvSpPr>
        <p:spPr>
          <a:xfrm>
            <a:off x="1653199" y="980728"/>
            <a:ext cx="7700963" cy="4968552"/>
          </a:xfrm>
          <a:prstGeom prst="rect">
            <a:avLst/>
          </a:prstGeom>
          <a:noFill/>
          <a:ln>
            <a:noFill/>
          </a:ln>
        </p:spPr>
        <p:txBody>
          <a:bodyPr anchorCtr="0" anchor="t" bIns="45700" lIns="91425" spcFirstLastPara="1" rIns="91425" wrap="square" tIns="45700">
            <a:normAutofit/>
          </a:bodyPr>
          <a:lstStyle/>
          <a:p>
            <a:pPr indent="-171450" lvl="0" marL="171450" marR="0" rtl="0" algn="l">
              <a:lnSpc>
                <a:spcPct val="90000"/>
              </a:lnSpc>
              <a:spcBef>
                <a:spcPts val="0"/>
              </a:spcBef>
              <a:spcAft>
                <a:spcPts val="0"/>
              </a:spcAft>
              <a:buClr>
                <a:srgbClr val="0070C0"/>
              </a:buClr>
              <a:buSzPts val="2100"/>
              <a:buFont typeface="Arial"/>
              <a:buChar char="•"/>
            </a:pPr>
            <a:r>
              <a:rPr lang="de-DE" sz="2100">
                <a:solidFill>
                  <a:schemeClr val="dk1"/>
                </a:solidFill>
                <a:latin typeface="Calibri"/>
                <a:ea typeface="Calibri"/>
                <a:cs typeface="Calibri"/>
                <a:sym typeface="Calibri"/>
              </a:rPr>
              <a:t>The evaluation criteria are adapted to each type of action, as specified in the WP. E.g. relevance of innovation.</a:t>
            </a:r>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Arial"/>
              <a:ea typeface="Arial"/>
              <a:cs typeface="Arial"/>
              <a:sym typeface="Arial"/>
            </a:endParaRPr>
          </a:p>
          <a:p>
            <a:pPr indent="-171450" lvl="0" marL="171450" marR="0" rtl="0" algn="l">
              <a:lnSpc>
                <a:spcPct val="90000"/>
              </a:lnSpc>
              <a:spcBef>
                <a:spcPts val="750"/>
              </a:spcBef>
              <a:spcAft>
                <a:spcPts val="0"/>
              </a:spcAft>
              <a:buClr>
                <a:srgbClr val="0070C0"/>
              </a:buClr>
              <a:buSzPts val="2100"/>
              <a:buFont typeface="Arial"/>
              <a:buChar char="•"/>
            </a:pPr>
            <a:r>
              <a:rPr lang="de-DE" sz="2100">
                <a:solidFill>
                  <a:schemeClr val="dk1"/>
                </a:solidFill>
                <a:latin typeface="Arial"/>
                <a:ea typeface="Arial"/>
                <a:cs typeface="Arial"/>
                <a:sym typeface="Arial"/>
              </a:rPr>
              <a:t>Three broad evaluation criteria:</a:t>
            </a:r>
            <a:endParaRPr/>
          </a:p>
          <a:p>
            <a:pPr indent="-171450" lvl="1" marL="628650" marR="0" rtl="0" algn="l">
              <a:lnSpc>
                <a:spcPct val="90000"/>
              </a:lnSpc>
              <a:spcBef>
                <a:spcPts val="750"/>
              </a:spcBef>
              <a:spcAft>
                <a:spcPts val="0"/>
              </a:spcAft>
              <a:buClr>
                <a:srgbClr val="0070C0"/>
              </a:buClr>
              <a:buSzPts val="2000"/>
              <a:buFont typeface="Arial"/>
              <a:buChar char="•"/>
            </a:pPr>
            <a:r>
              <a:rPr b="0" i="0" lang="de-DE" sz="2000" u="none" cap="none" strike="noStrike">
                <a:solidFill>
                  <a:schemeClr val="dk1"/>
                </a:solidFill>
                <a:latin typeface="Arial"/>
                <a:ea typeface="Arial"/>
                <a:cs typeface="Arial"/>
                <a:sym typeface="Arial"/>
              </a:rPr>
              <a:t>Excellence (relevant to the topic of the call)</a:t>
            </a:r>
            <a:endParaRPr/>
          </a:p>
          <a:p>
            <a:pPr indent="-171450" lvl="1" marL="628650" marR="0" rtl="0" algn="l">
              <a:lnSpc>
                <a:spcPct val="90000"/>
              </a:lnSpc>
              <a:spcBef>
                <a:spcPts val="750"/>
              </a:spcBef>
              <a:spcAft>
                <a:spcPts val="0"/>
              </a:spcAft>
              <a:buClr>
                <a:srgbClr val="0070C0"/>
              </a:buClr>
              <a:buSzPts val="2000"/>
              <a:buFont typeface="Arial"/>
              <a:buChar char="•"/>
            </a:pPr>
            <a:r>
              <a:rPr b="0" i="0" lang="de-DE" sz="2000" u="none" cap="none" strike="noStrike">
                <a:solidFill>
                  <a:schemeClr val="dk1"/>
                </a:solidFill>
                <a:latin typeface="Arial"/>
                <a:ea typeface="Arial"/>
                <a:cs typeface="Arial"/>
                <a:sym typeface="Arial"/>
              </a:rPr>
              <a:t>Impact</a:t>
            </a:r>
            <a:endParaRPr/>
          </a:p>
          <a:p>
            <a:pPr indent="-171450" lvl="1" marL="628650" marR="0" rtl="0" algn="l">
              <a:lnSpc>
                <a:spcPct val="90000"/>
              </a:lnSpc>
              <a:spcBef>
                <a:spcPts val="750"/>
              </a:spcBef>
              <a:spcAft>
                <a:spcPts val="0"/>
              </a:spcAft>
              <a:buClr>
                <a:srgbClr val="0070C0"/>
              </a:buClr>
              <a:buSzPts val="2000"/>
              <a:buFont typeface="Arial"/>
              <a:buChar char="•"/>
            </a:pPr>
            <a:r>
              <a:rPr b="0" i="0" lang="de-DE" sz="2000" u="none" cap="none" strike="noStrike">
                <a:solidFill>
                  <a:schemeClr val="dk1"/>
                </a:solidFill>
                <a:latin typeface="Arial"/>
                <a:ea typeface="Arial"/>
                <a:cs typeface="Arial"/>
                <a:sym typeface="Arial"/>
              </a:rPr>
              <a:t>Quality and efficiency of the implementation</a:t>
            </a:r>
            <a:endParaRPr/>
          </a:p>
          <a:p>
            <a:pPr indent="-38100" lvl="0" marL="171450" marR="0" rtl="0" algn="l">
              <a:lnSpc>
                <a:spcPct val="90000"/>
              </a:lnSpc>
              <a:spcBef>
                <a:spcPts val="750"/>
              </a:spcBef>
              <a:spcAft>
                <a:spcPts val="0"/>
              </a:spcAft>
              <a:buClr>
                <a:srgbClr val="0070C0"/>
              </a:buClr>
              <a:buSzPts val="2100"/>
              <a:buFont typeface="Arial"/>
              <a:buNone/>
            </a:pPr>
            <a:r>
              <a:t/>
            </a:r>
            <a:endParaRPr sz="2100">
              <a:solidFill>
                <a:schemeClr val="dk1"/>
              </a:solidFill>
              <a:latin typeface="Calibri"/>
              <a:ea typeface="Calibri"/>
              <a:cs typeface="Calibri"/>
              <a:sym typeface="Calibri"/>
            </a:endParaRPr>
          </a:p>
          <a:p>
            <a:pPr indent="-19050" lvl="0" marL="171450" marR="0" rtl="0" algn="l">
              <a:lnSpc>
                <a:spcPct val="90000"/>
              </a:lnSpc>
              <a:spcBef>
                <a:spcPts val="750"/>
              </a:spcBef>
              <a:spcAft>
                <a:spcPts val="0"/>
              </a:spcAft>
              <a:buClr>
                <a:srgbClr val="0070C0"/>
              </a:buClr>
              <a:buSzPts val="2400"/>
              <a:buFont typeface="Arial"/>
              <a:buNone/>
            </a:pPr>
            <a:r>
              <a:t/>
            </a:r>
            <a:endParaRPr sz="2400">
              <a:solidFill>
                <a:schemeClr val="dk1"/>
              </a:solidFill>
              <a:latin typeface="Calibri"/>
              <a:ea typeface="Calibri"/>
              <a:cs typeface="Calibri"/>
              <a:sym typeface="Calibri"/>
            </a:endParaRPr>
          </a:p>
        </p:txBody>
      </p:sp>
      <p:sp>
        <p:nvSpPr>
          <p:cNvPr id="284" name="Google Shape;284;p7"/>
          <p:cNvSpPr/>
          <p:nvPr/>
        </p:nvSpPr>
        <p:spPr>
          <a:xfrm>
            <a:off x="6023992" y="1652536"/>
            <a:ext cx="4384876" cy="2952328"/>
          </a:xfrm>
          <a:prstGeom prst="wedgeRoundRectCallout">
            <a:avLst>
              <a:gd fmla="val -81767" name="adj1"/>
              <a:gd fmla="val -33011" name="adj2"/>
              <a:gd fmla="val 16667" name="adj3"/>
            </a:avLst>
          </a:prstGeom>
          <a:solidFill>
            <a:srgbClr val="0070C0"/>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rPr lang="de-DE" sz="1800">
                <a:solidFill>
                  <a:srgbClr val="FFC000"/>
                </a:solidFill>
                <a:latin typeface="Calibri"/>
                <a:ea typeface="Calibri"/>
                <a:cs typeface="Calibri"/>
                <a:sym typeface="Calibri"/>
              </a:rPr>
              <a:t>Innovation Management: </a:t>
            </a:r>
            <a:r>
              <a:rPr lang="de-DE" sz="1800">
                <a:solidFill>
                  <a:srgbClr val="FFFFFF"/>
                </a:solidFill>
                <a:latin typeface="Calibri"/>
                <a:ea typeface="Calibri"/>
                <a:cs typeface="Calibri"/>
                <a:sym typeface="Calibri"/>
              </a:rPr>
              <a:t>is a process which requires an understanding of both market and technical problems, with a goal of successfully implementing appropriate creative ideas.</a:t>
            </a:r>
            <a:endParaRPr/>
          </a:p>
          <a:p>
            <a:pPr indent="0" lvl="0" marL="0" marR="0" rtl="0" algn="ctr">
              <a:spcBef>
                <a:spcPts val="0"/>
              </a:spcBef>
              <a:spcAft>
                <a:spcPts val="0"/>
              </a:spcAft>
              <a:buNone/>
            </a:pPr>
            <a:r>
              <a:rPr lang="de-DE" sz="1800" u="sng">
                <a:solidFill>
                  <a:srgbClr val="FFFFFF"/>
                </a:solidFill>
                <a:latin typeface="Calibri"/>
                <a:ea typeface="Calibri"/>
                <a:cs typeface="Calibri"/>
                <a:sym typeface="Calibri"/>
              </a:rPr>
              <a:t>Typical Output</a:t>
            </a:r>
            <a:r>
              <a:rPr lang="de-DE" sz="1800">
                <a:solidFill>
                  <a:srgbClr val="FFFFFF"/>
                </a:solidFill>
                <a:latin typeface="Calibri"/>
                <a:ea typeface="Calibri"/>
                <a:cs typeface="Calibri"/>
                <a:sym typeface="Calibri"/>
              </a:rPr>
              <a:t>: new or improved product, service or process. </a:t>
            </a:r>
            <a:endParaRPr/>
          </a:p>
          <a:p>
            <a:pPr indent="0" lvl="0" marL="0" marR="0" rtl="0" algn="ctr">
              <a:spcBef>
                <a:spcPts val="0"/>
              </a:spcBef>
              <a:spcAft>
                <a:spcPts val="0"/>
              </a:spcAft>
              <a:buNone/>
            </a:pPr>
            <a:r>
              <a:rPr lang="de-DE" sz="1800" u="sng">
                <a:solidFill>
                  <a:srgbClr val="FFFFFF"/>
                </a:solidFill>
                <a:latin typeface="Calibri"/>
                <a:ea typeface="Calibri"/>
                <a:cs typeface="Calibri"/>
                <a:sym typeface="Calibri"/>
              </a:rPr>
              <a:t>For consortium</a:t>
            </a:r>
            <a:r>
              <a:rPr lang="de-DE" sz="1800">
                <a:solidFill>
                  <a:srgbClr val="FFFFFF"/>
                </a:solidFill>
                <a:latin typeface="Calibri"/>
                <a:ea typeface="Calibri"/>
                <a:cs typeface="Calibri"/>
                <a:sym typeface="Calibri"/>
              </a:rPr>
              <a:t>: it allows to respond to an external or internal opportunity.</a:t>
            </a:r>
            <a:endParaRPr sz="1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8"/>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Evaluation criteria</a:t>
            </a:r>
            <a:endParaRPr b="1">
              <a:solidFill>
                <a:srgbClr val="7030A0"/>
              </a:solidFill>
            </a:endParaRPr>
          </a:p>
        </p:txBody>
      </p:sp>
      <p:sp>
        <p:nvSpPr>
          <p:cNvPr id="292" name="Google Shape;292;p8"/>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293" name="Google Shape;293;p8"/>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294" name="Google Shape;294;p8"/>
          <p:cNvSpPr txBox="1"/>
          <p:nvPr/>
        </p:nvSpPr>
        <p:spPr>
          <a:xfrm>
            <a:off x="663879" y="1306405"/>
            <a:ext cx="10070926" cy="3754110"/>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1" lang="de-DE" sz="2400">
                <a:solidFill>
                  <a:srgbClr val="000000"/>
                </a:solidFill>
                <a:latin typeface="Calibri"/>
                <a:ea typeface="Calibri"/>
                <a:cs typeface="Calibri"/>
                <a:sym typeface="Calibri"/>
              </a:rPr>
              <a:t>Excellence</a:t>
            </a:r>
            <a:endParaRPr sz="2400">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Clarity and pertinence of the project’s objectives, and the extent to which the proposed work is ambitious, and goes beyond the state of the art.</a:t>
            </a:r>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Soundness of the proposed methodology, including the underlying concepts, models, assumptions, interdisciplinary approaches, appropriate consideration of the gender dimension in research and innovation content, and the quality of open science practices, including sharing and management of research outputs and engagement of citizens, civil society and end users where appropriate.</a:t>
            </a:r>
            <a:endParaRPr sz="2100">
              <a:solidFill>
                <a:schemeClr val="dk1"/>
              </a:solidFill>
              <a:latin typeface="Calibri"/>
              <a:ea typeface="Calibri"/>
              <a:cs typeface="Calibri"/>
              <a:sym typeface="Calibri"/>
            </a:endParaRPr>
          </a:p>
          <a:p>
            <a:pPr indent="-19050" lvl="0" marL="171450" marR="0" rtl="0" algn="l">
              <a:lnSpc>
                <a:spcPct val="90000"/>
              </a:lnSpc>
              <a:spcBef>
                <a:spcPts val="750"/>
              </a:spcBef>
              <a:spcAft>
                <a:spcPts val="0"/>
              </a:spcAft>
              <a:buClr>
                <a:srgbClr val="0070C0"/>
              </a:buClr>
              <a:buSzPts val="2400"/>
              <a:buFont typeface="Arial"/>
              <a:buNone/>
            </a:pPr>
            <a:r>
              <a:t/>
            </a:r>
            <a:endParaRPr sz="24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9"/>
          <p:cNvSpPr txBox="1"/>
          <p:nvPr>
            <p:ph type="title"/>
          </p:nvPr>
        </p:nvSpPr>
        <p:spPr>
          <a:xfrm>
            <a:off x="838200" y="468000"/>
            <a:ext cx="10515600" cy="600164"/>
          </a:xfrm>
          <a:prstGeom prst="rect">
            <a:avLst/>
          </a:prstGeom>
          <a:noFill/>
          <a:ln>
            <a:noFill/>
          </a:ln>
        </p:spPr>
        <p:txBody>
          <a:bodyPr anchorCtr="0" anchor="t" bIns="0" lIns="91425" spcFirstLastPara="1" rIns="91425" wrap="square" tIns="45700">
            <a:normAutofit/>
          </a:bodyPr>
          <a:lstStyle/>
          <a:p>
            <a:pPr indent="0" lvl="0" marL="0" rtl="0" algn="l">
              <a:lnSpc>
                <a:spcPct val="100000"/>
              </a:lnSpc>
              <a:spcBef>
                <a:spcPts val="0"/>
              </a:spcBef>
              <a:spcAft>
                <a:spcPts val="0"/>
              </a:spcAft>
              <a:buClr>
                <a:srgbClr val="7030A0"/>
              </a:buClr>
              <a:buSzPts val="3600"/>
              <a:buFont typeface="Arial"/>
              <a:buNone/>
            </a:pPr>
            <a:r>
              <a:rPr lang="de-DE">
                <a:solidFill>
                  <a:srgbClr val="7030A0"/>
                </a:solidFill>
              </a:rPr>
              <a:t>Evaluation criteria</a:t>
            </a:r>
            <a:endParaRPr b="1">
              <a:solidFill>
                <a:srgbClr val="7030A0"/>
              </a:solidFill>
            </a:endParaRPr>
          </a:p>
        </p:txBody>
      </p:sp>
      <p:sp>
        <p:nvSpPr>
          <p:cNvPr id="302" name="Google Shape;302;p9"/>
          <p:cNvSpPr txBox="1"/>
          <p:nvPr>
            <p:ph idx="4294967295" type="sldNum"/>
          </p:nvPr>
        </p:nvSpPr>
        <p:spPr>
          <a:xfrm>
            <a:off x="9448800" y="6465888"/>
            <a:ext cx="2743200" cy="280987"/>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b="0" lang="de-DE">
                <a:latin typeface="Calibri"/>
                <a:ea typeface="Calibri"/>
                <a:cs typeface="Calibri"/>
                <a:sym typeface="Calibri"/>
              </a:rPr>
              <a:t>‹#›</a:t>
            </a:fld>
            <a:endParaRPr b="0">
              <a:latin typeface="Calibri"/>
              <a:ea typeface="Calibri"/>
              <a:cs typeface="Calibri"/>
              <a:sym typeface="Calibri"/>
            </a:endParaRPr>
          </a:p>
        </p:txBody>
      </p:sp>
      <p:sp>
        <p:nvSpPr>
          <p:cNvPr id="303" name="Google Shape;303;p9"/>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sz="1800">
              <a:solidFill>
                <a:srgbClr val="888888"/>
              </a:solidFill>
              <a:latin typeface="Calibri"/>
              <a:ea typeface="Calibri"/>
              <a:cs typeface="Calibri"/>
              <a:sym typeface="Calibri"/>
            </a:endParaRPr>
          </a:p>
        </p:txBody>
      </p:sp>
      <p:sp>
        <p:nvSpPr>
          <p:cNvPr id="304" name="Google Shape;304;p9"/>
          <p:cNvSpPr txBox="1"/>
          <p:nvPr/>
        </p:nvSpPr>
        <p:spPr>
          <a:xfrm>
            <a:off x="663879" y="1306405"/>
            <a:ext cx="10070926" cy="3265595"/>
          </a:xfrm>
          <a:prstGeom prst="rect">
            <a:avLst/>
          </a:prstGeom>
          <a:solidFill>
            <a:schemeClr val="accent1"/>
          </a:solidFill>
          <a:ln cap="flat" cmpd="sng" w="19050">
            <a:solidFill>
              <a:schemeClr val="lt1"/>
            </a:solidFill>
            <a:prstDash val="solid"/>
            <a:miter lim="800000"/>
            <a:headEnd len="sm" w="sm" type="none"/>
            <a:tailEnd len="sm" w="sm" type="none"/>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2400"/>
              <a:buFont typeface="Arial"/>
              <a:buNone/>
            </a:pPr>
            <a:r>
              <a:rPr b="1" lang="de-DE" sz="2400">
                <a:solidFill>
                  <a:srgbClr val="000000"/>
                </a:solidFill>
                <a:latin typeface="Calibri"/>
                <a:ea typeface="Calibri"/>
                <a:cs typeface="Calibri"/>
                <a:sym typeface="Calibri"/>
              </a:rPr>
              <a:t>Impact </a:t>
            </a:r>
            <a:endParaRPr sz="2400">
              <a:solidFill>
                <a:srgbClr val="000000"/>
              </a:solidFill>
              <a:latin typeface="Calibri"/>
              <a:ea typeface="Calibri"/>
              <a:cs typeface="Calibri"/>
              <a:sym typeface="Calibri"/>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Credibility of the pathways to achieve the expected outcomes and impacts specified in the work programme, and the likely scale and significance of the contributions due to the project.</a:t>
            </a:r>
            <a:endParaRPr/>
          </a:p>
          <a:p>
            <a:pPr indent="-228600" lvl="0" marL="228600" marR="0" rtl="0" algn="l">
              <a:lnSpc>
                <a:spcPct val="90000"/>
              </a:lnSpc>
              <a:spcBef>
                <a:spcPts val="1000"/>
              </a:spcBef>
              <a:spcAft>
                <a:spcPts val="0"/>
              </a:spcAft>
              <a:buClr>
                <a:srgbClr val="000000"/>
              </a:buClr>
              <a:buSzPts val="2400"/>
              <a:buFont typeface="Arial"/>
              <a:buChar char="•"/>
            </a:pPr>
            <a:r>
              <a:rPr lang="de-DE" sz="2400">
                <a:solidFill>
                  <a:srgbClr val="000000"/>
                </a:solidFill>
                <a:latin typeface="Calibri"/>
                <a:ea typeface="Calibri"/>
                <a:cs typeface="Calibri"/>
                <a:sym typeface="Calibri"/>
              </a:rPr>
              <a:t>Suitability and quality of the measures to maximise expected outcomes and impacts, as set out in the dissemination and exploitation plan, including communication activities.</a:t>
            </a:r>
            <a:endParaRPr sz="24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2020-12-04T09:35:19Z</dcterms:created>
  <dc:creator>ZACHARIADOU Eleftheria (RTD-EXT)</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0x0101009FCABAE59C19A743988FE25DB6CBDB3C</vt:lpwstr>
  </property>
</Properties>
</file>